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3.xml" ContentType="application/vnd.openxmlformats-officedocument.themeOverride+xml"/>
  <Override PartName="/ppt/drawings/drawing3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4.xml" ContentType="application/vnd.openxmlformats-officedocument.themeOverride+xml"/>
  <Override PartName="/ppt/drawings/drawing4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5.xml" ContentType="application/vnd.openxmlformats-officedocument.themeOverride+xml"/>
  <Override PartName="/ppt/drawings/drawing5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6.xml" ContentType="application/vnd.openxmlformats-officedocument.themeOverride+xml"/>
  <Override PartName="/ppt/drawings/drawing6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4" r:id="rId1"/>
    <p:sldMasterId id="2147483735" r:id="rId2"/>
    <p:sldMasterId id="2147483749" r:id="rId3"/>
  </p:sldMasterIdLst>
  <p:notesMasterIdLst>
    <p:notesMasterId r:id="rId25"/>
  </p:notesMasterIdLst>
  <p:handoutMasterIdLst>
    <p:handoutMasterId r:id="rId26"/>
  </p:handoutMasterIdLst>
  <p:sldIdLst>
    <p:sldId id="582" r:id="rId4"/>
    <p:sldId id="598" r:id="rId5"/>
    <p:sldId id="590" r:id="rId6"/>
    <p:sldId id="595" r:id="rId7"/>
    <p:sldId id="585" r:id="rId8"/>
    <p:sldId id="591" r:id="rId9"/>
    <p:sldId id="597" r:id="rId10"/>
    <p:sldId id="615" r:id="rId11"/>
    <p:sldId id="614" r:id="rId12"/>
    <p:sldId id="617" r:id="rId13"/>
    <p:sldId id="592" r:id="rId14"/>
    <p:sldId id="604" r:id="rId15"/>
    <p:sldId id="613" r:id="rId16"/>
    <p:sldId id="608" r:id="rId17"/>
    <p:sldId id="609" r:id="rId18"/>
    <p:sldId id="601" r:id="rId19"/>
    <p:sldId id="610" r:id="rId20"/>
    <p:sldId id="611" r:id="rId21"/>
    <p:sldId id="607" r:id="rId22"/>
    <p:sldId id="603" r:id="rId23"/>
    <p:sldId id="508" r:id="rId24"/>
  </p:sldIdLst>
  <p:sldSz cx="12192000" cy="6858000"/>
  <p:notesSz cx="7010400" cy="92964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Garamond" panose="02020404030301010803" pitchFamily="18" charset="0"/>
      <p:regular r:id="rId37"/>
      <p:bold r:id="rId38"/>
      <p:italic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4"/>
    <a:srgbClr val="8E5228"/>
    <a:srgbClr val="0C223D"/>
    <a:srgbClr val="8E5229"/>
    <a:srgbClr val="10253F"/>
    <a:srgbClr val="B28038"/>
    <a:srgbClr val="0C2233"/>
    <a:srgbClr val="D9D9D9"/>
    <a:srgbClr val="EFEFEF"/>
    <a:srgbClr val="98A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1" autoAdjust="0"/>
    <p:restoredTop sz="94291" autoAdjust="0"/>
  </p:normalViewPr>
  <p:slideViewPr>
    <p:cSldViewPr snapToGrid="0" snapToObjects="1">
      <p:cViewPr varScale="1">
        <p:scale>
          <a:sx n="72" d="100"/>
          <a:sy n="72" d="100"/>
        </p:scale>
        <p:origin x="642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0.xml"/><Relationship Id="rId1" Type="http://schemas.microsoft.com/office/2011/relationships/chartStyle" Target="style10.xml"/><Relationship Id="rId5" Type="http://schemas.openxmlformats.org/officeDocument/2006/relationships/chartUserShapes" Target="../drawings/drawing5.xml"/><Relationship Id="rId4" Type="http://schemas.openxmlformats.org/officeDocument/2006/relationships/oleObject" Target="file:///C:\Users\Aderoju\Desktop\Distel\Report\Primary%20Sales%20Report.xlsb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1.xml"/><Relationship Id="rId1" Type="http://schemas.microsoft.com/office/2011/relationships/chartStyle" Target="style11.xml"/><Relationship Id="rId5" Type="http://schemas.openxmlformats.org/officeDocument/2006/relationships/chartUserShapes" Target="../drawings/drawing6.xml"/><Relationship Id="rId4" Type="http://schemas.openxmlformats.org/officeDocument/2006/relationships/oleObject" Target="file:///C:\Users\Aderoju\Desktop\Distel\Report\Primary%20Sales%20Report.xlsb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6.xml"/><Relationship Id="rId1" Type="http://schemas.microsoft.com/office/2011/relationships/chartStyle" Target="style6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C:\Users\Aderoju\Desktop\Distel\Report\Primary%20Sales%20Report.xlsb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7.xml"/><Relationship Id="rId1" Type="http://schemas.microsoft.com/office/2011/relationships/chartStyle" Target="style7.xml"/><Relationship Id="rId5" Type="http://schemas.openxmlformats.org/officeDocument/2006/relationships/chartUserShapes" Target="../drawings/drawing2.xml"/><Relationship Id="rId4" Type="http://schemas.openxmlformats.org/officeDocument/2006/relationships/oleObject" Target="file:///C:\Users\Aderoju\Desktop\Distel\Report\Primary%20Sales%20Report.xlsb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8.xml"/><Relationship Id="rId1" Type="http://schemas.microsoft.com/office/2011/relationships/chartStyle" Target="style8.xml"/><Relationship Id="rId5" Type="http://schemas.openxmlformats.org/officeDocument/2006/relationships/chartUserShapes" Target="../drawings/drawing3.xml"/><Relationship Id="rId4" Type="http://schemas.openxmlformats.org/officeDocument/2006/relationships/oleObject" Target="file:///C:\Users\Aderoju\Desktop\Distel\Report\Primary%20Sales%20Report.xlsb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9.xml"/><Relationship Id="rId1" Type="http://schemas.microsoft.com/office/2011/relationships/chartStyle" Target="style9.xml"/><Relationship Id="rId5" Type="http://schemas.openxmlformats.org/officeDocument/2006/relationships/chartUserShapes" Target="../drawings/drawing4.xml"/><Relationship Id="rId4" Type="http://schemas.openxmlformats.org/officeDocument/2006/relationships/oleObject" Target="file:///C:\Users\Aderoju\Desktop\Distel\Report\Primary%20Sales%20Report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[Primary Sales Report.xlsb]Charts!PivotTable16</c:name>
    <c:fmtId val="291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rPr>
              <a:t>Regional Contribution</a:t>
            </a:r>
          </a:p>
        </c:rich>
      </c:tx>
      <c:layout>
        <c:manualLayout>
          <c:xMode val="edge"/>
          <c:yMode val="edge"/>
          <c:x val="0.37215843226054274"/>
          <c:y val="4.58498320524262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2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31859C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rgbClr val="0C223D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4936217892475516E-3"/>
              <c:y val="-5.050397931992273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8E5228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4936217892475516E-3"/>
              <c:y val="-5.050397931992273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31859C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rgbClr val="0C223D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rgbClr val="8E5228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rgbClr val="C0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4.4936217892475516E-3"/>
              <c:y val="-5.050397931992273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31859C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rgbClr val="0C223D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rgbClr val="8E5228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7283542519823833"/>
          <c:y val="0.25533554856616386"/>
          <c:w val="0.66914639805722864"/>
          <c:h val="0.68194440834221448"/>
        </c:manualLayout>
      </c:layout>
      <c:doughnutChart>
        <c:varyColors val="1"/>
        <c:ser>
          <c:idx val="0"/>
          <c:order val="0"/>
          <c:tx>
            <c:strRef>
              <c:f>Charts!$C$18:$C$19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41-4C48-8656-292F4160A9FA}"/>
              </c:ext>
            </c:extLst>
          </c:dPt>
          <c:dPt>
            <c:idx val="1"/>
            <c:bubble3D val="0"/>
            <c:spPr>
              <a:solidFill>
                <a:srgbClr val="31859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41-4C48-8656-292F4160A9FA}"/>
              </c:ext>
            </c:extLst>
          </c:dPt>
          <c:dPt>
            <c:idx val="2"/>
            <c:bubble3D val="0"/>
            <c:spPr>
              <a:solidFill>
                <a:srgbClr val="0C223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41-4C48-8656-292F4160A9FA}"/>
              </c:ext>
            </c:extLst>
          </c:dPt>
          <c:dPt>
            <c:idx val="3"/>
            <c:bubble3D val="0"/>
            <c:spPr>
              <a:solidFill>
                <a:srgbClr val="8E522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41-4C48-8656-292F4160A9FA}"/>
              </c:ext>
            </c:extLst>
          </c:dPt>
          <c:dLbls>
            <c:dLbl>
              <c:idx val="0"/>
              <c:layout>
                <c:manualLayout>
                  <c:x val="-7.7791381874511385E-3"/>
                  <c:y val="-1.42203073599450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G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41-4C48-8656-292F4160A9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Charts!$B$20:$B$24</c:f>
              <c:strCache>
                <c:ptCount val="4"/>
                <c:pt idx="0">
                  <c:v>Key Account</c:v>
                </c:pt>
                <c:pt idx="1">
                  <c:v>North</c:v>
                </c:pt>
                <c:pt idx="2">
                  <c:v>South</c:v>
                </c:pt>
                <c:pt idx="3">
                  <c:v>West</c:v>
                </c:pt>
              </c:strCache>
            </c:strRef>
          </c:cat>
          <c:val>
            <c:numRef>
              <c:f>Charts!$C$20:$C$24</c:f>
              <c:numCache>
                <c:formatCode>#,##0</c:formatCode>
                <c:ptCount val="4"/>
                <c:pt idx="0">
                  <c:v>151953405</c:v>
                </c:pt>
                <c:pt idx="1">
                  <c:v>265973800</c:v>
                </c:pt>
                <c:pt idx="2">
                  <c:v>706151300</c:v>
                </c:pt>
                <c:pt idx="3">
                  <c:v>846807500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41-4C48-8656-292F4160A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9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900908837226655E-2"/>
          <c:y val="0.25939921557074735"/>
          <c:w val="0.33111361778736798"/>
          <c:h val="0.331639416703490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1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South Region (NGN’Million)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2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1.8157131446296885E-2"/>
          <c:y val="0.20924042732168754"/>
          <c:w val="0.95128718285214331"/>
          <c:h val="0.566902537863841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Charts!$D$121</c:f>
              <c:strCache>
                <c:ptCount val="1"/>
                <c:pt idx="0">
                  <c:v> Week 2 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1.9629795453409635E-2"/>
                  <c:y val="-4.687649372685473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8BD-465F-9CAA-716E0C1B6DEE}"/>
                </c:ext>
              </c:extLst>
            </c:dLbl>
            <c:dLbl>
              <c:idx val="7"/>
              <c:layout>
                <c:manualLayout>
                  <c:x val="-2.522042615414589E-3"/>
                  <c:y val="-1.406294811805641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F49-4553-BD7D-D3AF6EC1AB16}"/>
                </c:ext>
              </c:extLst>
            </c:dLbl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Charts!$B$122:$C$128</c:f>
              <c:multiLvlStrCache>
                <c:ptCount val="7"/>
                <c:lvl>
                  <c:pt idx="0">
                    <c:v>Port harcout</c:v>
                  </c:pt>
                  <c:pt idx="1">
                    <c:v>Aba</c:v>
                  </c:pt>
                  <c:pt idx="2">
                    <c:v>Onitsha</c:v>
                  </c:pt>
                  <c:pt idx="3">
                    <c:v>Benin</c:v>
                  </c:pt>
                  <c:pt idx="4">
                    <c:v>Enugu</c:v>
                  </c:pt>
                  <c:pt idx="5">
                    <c:v>Calabar</c:v>
                  </c:pt>
                  <c:pt idx="6">
                    <c:v>Owerri</c:v>
                  </c:pt>
                </c:lvl>
                <c:lvl>
                  <c:pt idx="0">
                    <c:v>-45.0%</c:v>
                  </c:pt>
                  <c:pt idx="1">
                    <c:v>-83.5%</c:v>
                  </c:pt>
                  <c:pt idx="2">
                    <c:v>-57.1%</c:v>
                  </c:pt>
                  <c:pt idx="3">
                    <c:v>17.0%</c:v>
                  </c:pt>
                  <c:pt idx="4">
                    <c:v>-51.3%</c:v>
                  </c:pt>
                  <c:pt idx="5">
                    <c:v>-39.3%</c:v>
                  </c:pt>
                  <c:pt idx="6">
                    <c:v>14.0%</c:v>
                  </c:pt>
                </c:lvl>
              </c:multiLvlStrCache>
            </c:multiLvlStrRef>
          </c:cat>
          <c:val>
            <c:numRef>
              <c:f>Charts!$D$122:$D$128</c:f>
              <c:numCache>
                <c:formatCode>_(* #,##0_);_(* \(#,##0\);_(* "-"??_);_(@_)</c:formatCode>
                <c:ptCount val="7"/>
                <c:pt idx="0">
                  <c:v>44884000</c:v>
                </c:pt>
                <c:pt idx="1">
                  <c:v>159474000</c:v>
                </c:pt>
                <c:pt idx="2">
                  <c:v>68798000</c:v>
                </c:pt>
                <c:pt idx="3">
                  <c:v>25650000</c:v>
                </c:pt>
                <c:pt idx="4">
                  <c:v>21704200</c:v>
                </c:pt>
                <c:pt idx="5">
                  <c:v>18318000</c:v>
                </c:pt>
                <c:pt idx="6">
                  <c:v>20124000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5F-40EB-8847-B70B70550DC3}"/>
            </c:ext>
          </c:extLst>
        </c:ser>
        <c:ser>
          <c:idx val="1"/>
          <c:order val="1"/>
          <c:tx>
            <c:strRef>
              <c:f>Charts!$E$121</c:f>
              <c:strCache>
                <c:ptCount val="1"/>
                <c:pt idx="0">
                  <c:v> Week 3 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9965396111355401E-18"/>
                  <c:y val="-4.68764937268555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BD-465F-9CAA-716E0C1B6DEE}"/>
                </c:ext>
              </c:extLst>
            </c:dLbl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Charts!$B$122:$C$128</c:f>
              <c:multiLvlStrCache>
                <c:ptCount val="7"/>
                <c:lvl>
                  <c:pt idx="0">
                    <c:v>Port harcout</c:v>
                  </c:pt>
                  <c:pt idx="1">
                    <c:v>Aba</c:v>
                  </c:pt>
                  <c:pt idx="2">
                    <c:v>Onitsha</c:v>
                  </c:pt>
                  <c:pt idx="3">
                    <c:v>Benin</c:v>
                  </c:pt>
                  <c:pt idx="4">
                    <c:v>Enugu</c:v>
                  </c:pt>
                  <c:pt idx="5">
                    <c:v>Calabar</c:v>
                  </c:pt>
                  <c:pt idx="6">
                    <c:v>Owerri</c:v>
                  </c:pt>
                </c:lvl>
                <c:lvl>
                  <c:pt idx="0">
                    <c:v>-45.0%</c:v>
                  </c:pt>
                  <c:pt idx="1">
                    <c:v>-83.5%</c:v>
                  </c:pt>
                  <c:pt idx="2">
                    <c:v>-57.1%</c:v>
                  </c:pt>
                  <c:pt idx="3">
                    <c:v>17.0%</c:v>
                  </c:pt>
                  <c:pt idx="4">
                    <c:v>-51.3%</c:v>
                  </c:pt>
                  <c:pt idx="5">
                    <c:v>-39.3%</c:v>
                  </c:pt>
                  <c:pt idx="6">
                    <c:v>14.0%</c:v>
                  </c:pt>
                </c:lvl>
              </c:multiLvlStrCache>
            </c:multiLvlStrRef>
          </c:cat>
          <c:val>
            <c:numRef>
              <c:f>Charts!$E$122:$E$128</c:f>
              <c:numCache>
                <c:formatCode>_(* #,##0_);_(* \(#,##0\);_(* "-"??_);_(@_)</c:formatCode>
                <c:ptCount val="7"/>
                <c:pt idx="0">
                  <c:v>24700300</c:v>
                </c:pt>
                <c:pt idx="1">
                  <c:v>26375000</c:v>
                </c:pt>
                <c:pt idx="2">
                  <c:v>29491000</c:v>
                </c:pt>
                <c:pt idx="3">
                  <c:v>30005000</c:v>
                </c:pt>
                <c:pt idx="4">
                  <c:v>10560000</c:v>
                </c:pt>
                <c:pt idx="5">
                  <c:v>11112000</c:v>
                </c:pt>
                <c:pt idx="6">
                  <c:v>22937500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5F-40EB-8847-B70B70550DC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99384239"/>
        <c:axId val="2045557919"/>
      </c:barChart>
      <c:catAx>
        <c:axId val="2099384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2045557919"/>
        <c:crosses val="autoZero"/>
        <c:auto val="1"/>
        <c:lblAlgn val="ctr"/>
        <c:lblOffset val="100"/>
        <c:noMultiLvlLbl val="0"/>
      </c:catAx>
      <c:valAx>
        <c:axId val="2045557919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2099384239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1.6867048297921901E-2"/>
          <c:w val="0.14809687469737715"/>
          <c:h val="0.138675787740903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4">
    <c:autoUpdate val="1"/>
  </c:externalData>
  <c:userShapes r:id="rId5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Key Account (NGN’Million)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lang="en-US" sz="12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4.7461171893863709E-2"/>
          <c:y val="0.27297437413443343"/>
          <c:w val="0.95128718285214331"/>
          <c:h val="0.503580223361667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Charts!$D$129</c:f>
              <c:strCache>
                <c:ptCount val="1"/>
                <c:pt idx="0">
                  <c:v> Week 2 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lang="en-US" sz="1100" b="1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Charts!$B$130:$C$132</c:f>
              <c:multiLvlStrCache>
                <c:ptCount val="3"/>
                <c:lvl>
                  <c:pt idx="0">
                    <c:v>Horeca</c:v>
                  </c:pt>
                  <c:pt idx="1">
                    <c:v>Modern Trade</c:v>
                  </c:pt>
                  <c:pt idx="2">
                    <c:v>Ecommerce</c:v>
                  </c:pt>
                </c:lvl>
                <c:lvl>
                  <c:pt idx="0">
                    <c:v>0.0%</c:v>
                  </c:pt>
                  <c:pt idx="1">
                    <c:v>-31.1%</c:v>
                  </c:pt>
                  <c:pt idx="2">
                    <c:v>15.6%</c:v>
                  </c:pt>
                </c:lvl>
              </c:multiLvlStrCache>
            </c:multiLvlStrRef>
          </c:cat>
          <c:val>
            <c:numRef>
              <c:f>Charts!$D$130:$D$132</c:f>
              <c:numCache>
                <c:formatCode>_(* #,##0_);_(* \(#,##0\);_(* "-"??_);_(@_)</c:formatCode>
                <c:ptCount val="3"/>
                <c:pt idx="0">
                  <c:v>0</c:v>
                </c:pt>
                <c:pt idx="1">
                  <c:v>40023995</c:v>
                </c:pt>
                <c:pt idx="2">
                  <c:v>2720500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74-479A-8CA9-98A49E1AA39F}"/>
            </c:ext>
          </c:extLst>
        </c:ser>
        <c:ser>
          <c:idx val="1"/>
          <c:order val="1"/>
          <c:tx>
            <c:strRef>
              <c:f>Charts!$E$129</c:f>
              <c:strCache>
                <c:ptCount val="1"/>
                <c:pt idx="0">
                  <c:v> Week 3 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lang="en-US" sz="1100" b="1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Charts!$B$130:$C$132</c:f>
              <c:multiLvlStrCache>
                <c:ptCount val="3"/>
                <c:lvl>
                  <c:pt idx="0">
                    <c:v>Horeca</c:v>
                  </c:pt>
                  <c:pt idx="1">
                    <c:v>Modern Trade</c:v>
                  </c:pt>
                  <c:pt idx="2">
                    <c:v>Ecommerce</c:v>
                  </c:pt>
                </c:lvl>
                <c:lvl>
                  <c:pt idx="0">
                    <c:v>0.0%</c:v>
                  </c:pt>
                  <c:pt idx="1">
                    <c:v>-31.1%</c:v>
                  </c:pt>
                  <c:pt idx="2">
                    <c:v>15.6%</c:v>
                  </c:pt>
                </c:lvl>
              </c:multiLvlStrCache>
            </c:multiLvlStrRef>
          </c:cat>
          <c:val>
            <c:numRef>
              <c:f>Charts!$E$130:$E$132</c:f>
              <c:numCache>
                <c:formatCode>_(* #,##0_);_(* \(#,##0\);_(* "-"??_);_(@_)</c:formatCode>
                <c:ptCount val="3"/>
                <c:pt idx="0">
                  <c:v>22471445</c:v>
                </c:pt>
                <c:pt idx="1">
                  <c:v>27574330</c:v>
                </c:pt>
                <c:pt idx="2">
                  <c:v>3144200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74-479A-8CA9-98A49E1AA3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99384239"/>
        <c:axId val="2045557919"/>
      </c:barChart>
      <c:catAx>
        <c:axId val="2099384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endParaRPr lang="en-NG"/>
          </a:p>
        </c:txPr>
        <c:crossAx val="2045557919"/>
        <c:crosses val="autoZero"/>
        <c:auto val="1"/>
        <c:lblAlgn val="ctr"/>
        <c:lblOffset val="100"/>
        <c:noMultiLvlLbl val="0"/>
      </c:catAx>
      <c:valAx>
        <c:axId val="2045557919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2099384239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n-US" sz="1100" b="1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3.8132618987634863E-2"/>
          <c:w val="0.16760464990679899"/>
          <c:h val="0.138675787740903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 rtl="0">
        <a:defRPr lang="en-US" sz="1100" b="1" i="0" u="none" strike="noStrike" kern="1200" spc="0" baseline="0">
          <a:solidFill>
            <a:prstClr val="black">
              <a:lumMod val="65000"/>
              <a:lumOff val="35000"/>
            </a:prstClr>
          </a:solidFill>
          <a:effectLst/>
          <a:latin typeface="+mn-lt"/>
          <a:ea typeface="+mn-ea"/>
          <a:cs typeface="+mn-cs"/>
        </a:defRPr>
      </a:pPr>
      <a:endParaRPr lang="en-NG"/>
    </a:p>
  </c:txPr>
  <c:externalData r:id="rId4">
    <c:autoUpdate val="1"/>
  </c:externalData>
  <c:userShapes r:id="rId5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NG" sz="2000" b="1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r>
              <a:rPr lang="en-GB" sz="2000" dirty="0"/>
              <a:t>Total Customers and %Active By Region</a:t>
            </a:r>
          </a:p>
        </c:rich>
      </c:tx>
      <c:layout>
        <c:manualLayout>
          <c:xMode val="edge"/>
          <c:yMode val="edge"/>
          <c:x val="0.28120802887243773"/>
          <c:y val="5.09769818857108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NG" sz="2000" b="1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1.9402777777777779E-2"/>
          <c:y val="0.12216694444444444"/>
          <c:w val="0.96119444444444446"/>
          <c:h val="0.725752222222222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Charts!$D$141</c:f>
              <c:strCache>
                <c:ptCount val="1"/>
                <c:pt idx="0">
                  <c:v>Active</c:v>
                </c:pt>
              </c:strCache>
            </c:strRef>
          </c:tx>
          <c:spPr>
            <a:solidFill>
              <a:srgbClr val="00964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NG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Charts!$B$142:$C$146</c:f>
              <c:multiLvlStrCache>
                <c:ptCount val="5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  <c:pt idx="4">
                    <c:v>National</c:v>
                  </c:pt>
                </c:lvl>
                <c:lvl>
                  <c:pt idx="0">
                    <c:v>52%</c:v>
                  </c:pt>
                  <c:pt idx="1">
                    <c:v>79%</c:v>
                  </c:pt>
                  <c:pt idx="2">
                    <c:v>78%</c:v>
                  </c:pt>
                  <c:pt idx="3">
                    <c:v>80%</c:v>
                  </c:pt>
                  <c:pt idx="4">
                    <c:v>75%</c:v>
                  </c:pt>
                </c:lvl>
              </c:multiLvlStrCache>
            </c:multiLvlStrRef>
          </c:cat>
          <c:val>
            <c:numRef>
              <c:f>Charts!$D$142:$D$146</c:f>
              <c:numCache>
                <c:formatCode>General</c:formatCode>
                <c:ptCount val="5"/>
                <c:pt idx="0">
                  <c:v>118</c:v>
                </c:pt>
                <c:pt idx="1">
                  <c:v>159</c:v>
                </c:pt>
                <c:pt idx="2">
                  <c:v>535</c:v>
                </c:pt>
                <c:pt idx="3">
                  <c:v>277</c:v>
                </c:pt>
                <c:pt idx="4">
                  <c:v>1089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3A-4589-B3D0-DBFA311FCDB7}"/>
            </c:ext>
          </c:extLst>
        </c:ser>
        <c:ser>
          <c:idx val="1"/>
          <c:order val="1"/>
          <c:tx>
            <c:strRef>
              <c:f>Charts!$E$141</c:f>
              <c:strCache>
                <c:ptCount val="1"/>
                <c:pt idx="0">
                  <c:v>Inactive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NG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Charts!$B$142:$C$146</c:f>
              <c:multiLvlStrCache>
                <c:ptCount val="5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  <c:pt idx="4">
                    <c:v>National</c:v>
                  </c:pt>
                </c:lvl>
                <c:lvl>
                  <c:pt idx="0">
                    <c:v>52%</c:v>
                  </c:pt>
                  <c:pt idx="1">
                    <c:v>79%</c:v>
                  </c:pt>
                  <c:pt idx="2">
                    <c:v>78%</c:v>
                  </c:pt>
                  <c:pt idx="3">
                    <c:v>80%</c:v>
                  </c:pt>
                  <c:pt idx="4">
                    <c:v>75%</c:v>
                  </c:pt>
                </c:lvl>
              </c:multiLvlStrCache>
            </c:multiLvlStrRef>
          </c:cat>
          <c:val>
            <c:numRef>
              <c:f>Charts!$E$142:$E$146</c:f>
              <c:numCache>
                <c:formatCode>General</c:formatCode>
                <c:ptCount val="5"/>
                <c:pt idx="0">
                  <c:v>110</c:v>
                </c:pt>
                <c:pt idx="1">
                  <c:v>42</c:v>
                </c:pt>
                <c:pt idx="2">
                  <c:v>147</c:v>
                </c:pt>
                <c:pt idx="3">
                  <c:v>70</c:v>
                </c:pt>
                <c:pt idx="4">
                  <c:v>369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3A-4589-B3D0-DBFA311FCDB7}"/>
            </c:ext>
          </c:extLst>
        </c:ser>
        <c:ser>
          <c:idx val="2"/>
          <c:order val="2"/>
          <c:tx>
            <c:strRef>
              <c:f>Charts!$F$141</c:f>
              <c:strCache>
                <c:ptCount val="1"/>
                <c:pt idx="0">
                  <c:v>Total Customers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0"/>
              <a:lstStyle/>
              <a:p>
                <a:pPr algn="ctr">
                  <a:defRPr lang="en-NG"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Charts!$B$142:$C$146</c:f>
              <c:multiLvlStrCache>
                <c:ptCount val="5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  <c:pt idx="4">
                    <c:v>National</c:v>
                  </c:pt>
                </c:lvl>
                <c:lvl>
                  <c:pt idx="0">
                    <c:v>52%</c:v>
                  </c:pt>
                  <c:pt idx="1">
                    <c:v>79%</c:v>
                  </c:pt>
                  <c:pt idx="2">
                    <c:v>78%</c:v>
                  </c:pt>
                  <c:pt idx="3">
                    <c:v>80%</c:v>
                  </c:pt>
                  <c:pt idx="4">
                    <c:v>75%</c:v>
                  </c:pt>
                </c:lvl>
              </c:multiLvlStrCache>
            </c:multiLvlStrRef>
          </c:cat>
          <c:val>
            <c:numRef>
              <c:f>Charts!$F$142:$F$146</c:f>
              <c:numCache>
                <c:formatCode>General</c:formatCode>
                <c:ptCount val="5"/>
                <c:pt idx="0">
                  <c:v>228</c:v>
                </c:pt>
                <c:pt idx="1">
                  <c:v>201</c:v>
                </c:pt>
                <c:pt idx="2">
                  <c:v>682</c:v>
                </c:pt>
                <c:pt idx="3">
                  <c:v>347</c:v>
                </c:pt>
                <c:pt idx="4">
                  <c:v>1458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3A-4589-B3D0-DBFA311FCDB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3897456"/>
        <c:axId val="1489866127"/>
      </c:barChart>
      <c:catAx>
        <c:axId val="23389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NG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defRPr>
            </a:pPr>
            <a:endParaRPr lang="en-NG"/>
          </a:p>
        </c:txPr>
        <c:crossAx val="1489866127"/>
        <c:crosses val="autoZero"/>
        <c:auto val="1"/>
        <c:lblAlgn val="ctr"/>
        <c:lblOffset val="100"/>
        <c:noMultiLvlLbl val="0"/>
      </c:catAx>
      <c:valAx>
        <c:axId val="14898661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3897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1061148041205801E-2"/>
          <c:y val="0.16875749226163397"/>
          <c:w val="0.17946766692752605"/>
          <c:h val="0.140392012990701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NG" sz="1400" b="1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 algn="ctr">
        <a:defRPr lang="en-NG" sz="1050" b="1" i="0" u="none" strike="noStrike" kern="1200" baseline="0">
          <a:solidFill>
            <a:schemeClr val="tx1">
              <a:lumMod val="75000"/>
              <a:lumOff val="25000"/>
            </a:schemeClr>
          </a:solidFill>
          <a:latin typeface="Trebuchet MS" panose="020B0603020202020204" pitchFamily="34" charset="0"/>
          <a:ea typeface="+mn-ea"/>
          <a:cs typeface="+mn-cs"/>
        </a:defRPr>
      </a:pPr>
      <a:endParaRPr lang="en-NG"/>
    </a:p>
  </c:txPr>
  <c:externalData r:id="rId3">
    <c:autoUpdate val="1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[Primary Sales Report.xlsb]Charts!PivotTable3</c:name>
    <c:fmtId val="312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2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rPr>
              <a:t>Sales Segment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2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3630731102850063"/>
              <c:y val="-0.1089324618736383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6852540272614622"/>
              <c:y val="6.3543936092955527E-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6852540272614622"/>
              <c:y val="6.3543936092955527E-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3630731102850063"/>
              <c:y val="-0.1089324618736383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6852540272614622"/>
              <c:y val="6.3543936092955527E-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3630731102850063"/>
              <c:y val="-0.10893246187363832"/>
            </c:manualLayout>
          </c:layout>
          <c:spPr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29802703933095986"/>
          <c:y val="0.25319698961614434"/>
          <c:w val="0.52782247677539396"/>
          <c:h val="0.60592984224013668"/>
        </c:manualLayout>
      </c:layout>
      <c:doughnutChart>
        <c:varyColors val="1"/>
        <c:ser>
          <c:idx val="0"/>
          <c:order val="0"/>
          <c:tx>
            <c:strRef>
              <c:f>Charts!$X$24:$X$25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40D-49BD-B9B6-B360295028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40D-49BD-B9B6-B3602950285D}"/>
              </c:ext>
            </c:extLst>
          </c:dPt>
          <c:dLbls>
            <c:dLbl>
              <c:idx val="0"/>
              <c:layout>
                <c:manualLayout>
                  <c:x val="0.16545806849093819"/>
                  <c:y val="0.17238688219607592"/>
                </c:manualLayout>
              </c:layout>
              <c:numFmt formatCode="_(* #,##0_);_(* \(#,##0\);_(* &quot;-&quot;_);_(@_)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G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  <c15:layout>
                    <c:manualLayout>
                      <c:w val="0.33215955319814516"/>
                      <c:h val="0.19912943781908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40D-49BD-B9B6-B3602950285D}"/>
                </c:ext>
              </c:extLst>
            </c:dLbl>
            <c:dLbl>
              <c:idx val="1"/>
              <c:layout>
                <c:manualLayout>
                  <c:x val="-0.2585841755496463"/>
                  <c:y val="-0.11422950256259677"/>
                </c:manualLayout>
              </c:layout>
              <c:numFmt formatCode="_(* #,##0_);_(* \(#,##0\);_(* &quot;-&quot;_);_(@_)" sourceLinked="0"/>
              <c:spPr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G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pattFill prst="pct75">
                      <a:fgClr>
                        <a:schemeClr val="dk1">
                          <a:lumMod val="75000"/>
                          <a:lumOff val="25000"/>
                        </a:schemeClr>
                      </a:fgClr>
                      <a:bgClr>
                        <a:schemeClr val="dk1">
                          <a:lumMod val="65000"/>
                          <a:lumOff val="35000"/>
                        </a:schemeClr>
                      </a:bgClr>
                    </a:pattFill>
                    <a:ln>
                      <a:noFill/>
                    </a:ln>
                  </c15:spPr>
                  <c15:layout>
                    <c:manualLayout>
                      <c:w val="0.29063157049529476"/>
                      <c:h val="0.2771729519246169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40D-49BD-B9B6-B3602950285D}"/>
                </c:ext>
              </c:extLst>
            </c:dLbl>
            <c:numFmt formatCode="_(* #,##0_);_(* \(#,##0\);_(* &quot;-&quot;_);_(@_)" sourceLinked="0"/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pattFill prst="pct75">
                    <a:fgClr>
                      <a:schemeClr val="dk1">
                        <a:lumMod val="75000"/>
                        <a:lumOff val="25000"/>
                      </a:schemeClr>
                    </a:fgClr>
                    <a:bgClr>
                      <a:schemeClr val="dk1">
                        <a:lumMod val="65000"/>
                        <a:lumOff val="35000"/>
                      </a:schemeClr>
                    </a:bgClr>
                  </a:pattFill>
                  <a:ln>
                    <a:noFill/>
                  </a:ln>
                </c15:spPr>
              </c:ext>
            </c:extLst>
          </c:dLbls>
          <c:cat>
            <c:strRef>
              <c:f>Charts!$W$26:$W$28</c:f>
              <c:strCache>
                <c:ptCount val="2"/>
                <c:pt idx="0">
                  <c:v>Primary</c:v>
                </c:pt>
                <c:pt idx="1">
                  <c:v>Secondary</c:v>
                </c:pt>
              </c:strCache>
            </c:strRef>
          </c:cat>
          <c:val>
            <c:numRef>
              <c:f>Charts!$X$26:$X$28</c:f>
              <c:numCache>
                <c:formatCode>#,##0</c:formatCode>
                <c:ptCount val="2"/>
                <c:pt idx="0">
                  <c:v>1818932600</c:v>
                </c:pt>
                <c:pt idx="1">
                  <c:v>151953405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0D-49BD-B9B6-B3602950285D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l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>
      <a:outerShdw dist="50800" dir="5400000" algn="ctr" rotWithShape="0">
        <a:schemeClr val="bg1"/>
      </a:outerShdw>
    </a:effectLst>
  </c:spPr>
  <c:txPr>
    <a:bodyPr/>
    <a:lstStyle/>
    <a:p>
      <a:pPr>
        <a:defRPr/>
      </a:pPr>
      <a:endParaRPr lang="en-NG"/>
    </a:p>
  </c:txPr>
  <c:externalData r:id="rId3">
    <c:autoUpdate val="1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>
                <a:effectLst/>
              </a:rPr>
              <a:t>Sales Revenue (NGN'Million)</a:t>
            </a:r>
            <a:endParaRPr lang="en-US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1.6431921216459512E-2"/>
          <c:y val="0.16482711726354754"/>
          <c:w val="0.95555133959056504"/>
          <c:h val="0.674021955325748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Charts!$D$9</c:f>
              <c:strCache>
                <c:ptCount val="1"/>
                <c:pt idx="0">
                  <c:v>Target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extLst>
                <c:ext xmlns:c15="http://schemas.microsoft.com/office/drawing/2012/chart" uri="{02D57815-91ED-43cb-92C2-25804820EDAC}">
                  <c15:fullRef>
                    <c15:sqref>Charts!$B$10:$C$15</c15:sqref>
                  </c15:fullRef>
                </c:ext>
              </c:extLst>
              <c:f>(Charts!$B$10:$C$12,Charts!$B$15:$C$15)</c:f>
              <c:multiLvlStrCache>
                <c:ptCount val="4"/>
                <c:lvl>
                  <c:pt idx="0">
                    <c:v>Week 1</c:v>
                  </c:pt>
                  <c:pt idx="1">
                    <c:v>Week 2</c:v>
                  </c:pt>
                  <c:pt idx="2">
                    <c:v>Week 3</c:v>
                  </c:pt>
                  <c:pt idx="3">
                    <c:v>Total</c:v>
                  </c:pt>
                </c:lvl>
                <c:lvl>
                  <c:pt idx="0">
                    <c:v>154.1%</c:v>
                  </c:pt>
                  <c:pt idx="1">
                    <c:v>165.3%</c:v>
                  </c:pt>
                  <c:pt idx="2">
                    <c:v>108.7%</c:v>
                  </c:pt>
                  <c:pt idx="3">
                    <c:v>140.3%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Charts!$D$10:$D$15</c15:sqref>
                  </c15:fullRef>
                </c:ext>
              </c:extLst>
              <c:f>(Charts!$D$10:$D$12,Charts!$D$15)</c:f>
              <c:numCache>
                <c:formatCode>General</c:formatCode>
                <c:ptCount val="4"/>
                <c:pt idx="0">
                  <c:v>401409540.43867809</c:v>
                </c:pt>
                <c:pt idx="1">
                  <c:v>461620971.50447917</c:v>
                </c:pt>
                <c:pt idx="2">
                  <c:v>541902879.59221244</c:v>
                </c:pt>
                <c:pt idx="3">
                  <c:v>1404933391.5353696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C4-4592-9A06-BDA55772C4D0}"/>
            </c:ext>
          </c:extLst>
        </c:ser>
        <c:ser>
          <c:idx val="1"/>
          <c:order val="1"/>
          <c:tx>
            <c:strRef>
              <c:f>Charts!$E$9</c:f>
              <c:strCache>
                <c:ptCount val="1"/>
                <c:pt idx="0">
                  <c:v>Actual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extLst>
                <c:ext xmlns:c15="http://schemas.microsoft.com/office/drawing/2012/chart" uri="{02D57815-91ED-43cb-92C2-25804820EDAC}">
                  <c15:fullRef>
                    <c15:sqref>Charts!$B$10:$C$15</c15:sqref>
                  </c15:fullRef>
                </c:ext>
              </c:extLst>
              <c:f>(Charts!$B$10:$C$12,Charts!$B$15:$C$15)</c:f>
              <c:multiLvlStrCache>
                <c:ptCount val="4"/>
                <c:lvl>
                  <c:pt idx="0">
                    <c:v>Week 1</c:v>
                  </c:pt>
                  <c:pt idx="1">
                    <c:v>Week 2</c:v>
                  </c:pt>
                  <c:pt idx="2">
                    <c:v>Week 3</c:v>
                  </c:pt>
                  <c:pt idx="3">
                    <c:v>Total</c:v>
                  </c:pt>
                </c:lvl>
                <c:lvl>
                  <c:pt idx="0">
                    <c:v>154.1%</c:v>
                  </c:pt>
                  <c:pt idx="1">
                    <c:v>165.3%</c:v>
                  </c:pt>
                  <c:pt idx="2">
                    <c:v>108.7%</c:v>
                  </c:pt>
                  <c:pt idx="3">
                    <c:v>140.3%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Charts!$E$10:$E$15</c15:sqref>
                  </c15:fullRef>
                </c:ext>
              </c:extLst>
              <c:f>(Charts!$E$10:$E$12,Charts!$E$15)</c:f>
              <c:numCache>
                <c:formatCode>General</c:formatCode>
                <c:ptCount val="4"/>
                <c:pt idx="0">
                  <c:v>618442335</c:v>
                </c:pt>
                <c:pt idx="1">
                  <c:v>763248895</c:v>
                </c:pt>
                <c:pt idx="2">
                  <c:v>589194775</c:v>
                </c:pt>
                <c:pt idx="3">
                  <c:v>1970886005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7C4-4592-9A06-BDA55772C4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7"/>
        <c:overlap val="-25"/>
        <c:axId val="1917451951"/>
        <c:axId val="1851511327"/>
      </c:barChart>
      <c:catAx>
        <c:axId val="1917451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1851511327"/>
        <c:crosses val="autoZero"/>
        <c:auto val="1"/>
        <c:lblAlgn val="ctr"/>
        <c:lblOffset val="100"/>
        <c:noMultiLvlLbl val="0"/>
      </c:catAx>
      <c:valAx>
        <c:axId val="1851511327"/>
        <c:scaling>
          <c:orientation val="minMax"/>
          <c:min val="0"/>
        </c:scaling>
        <c:delete val="1"/>
        <c:axPos val="l"/>
        <c:numFmt formatCode="#,##0.0" sourceLinked="0"/>
        <c:majorTickMark val="out"/>
        <c:minorTickMark val="none"/>
        <c:tickLblPos val="nextTo"/>
        <c:crossAx val="1917451951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0083251990195439E-2"/>
          <c:y val="0"/>
          <c:w val="0.12016454928424569"/>
          <c:h val="0.232604640507903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baseline="0">
                <a:effectLst/>
              </a:rPr>
              <a:t>MTD Cases Budgeted Vs MTD Actual   </a:t>
            </a:r>
            <a:endParaRPr lang="en-NG" sz="1200">
              <a:effectLst/>
            </a:endParaRPr>
          </a:p>
        </c:rich>
      </c:tx>
      <c:layout>
        <c:manualLayout>
          <c:xMode val="edge"/>
          <c:yMode val="edge"/>
          <c:x val="0.23404448531360159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C223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9B-4205-9FDB-2EB7E0A01C08}"/>
              </c:ext>
            </c:extLst>
          </c:dPt>
          <c:dPt>
            <c:idx val="1"/>
            <c:invertIfNegative val="0"/>
            <c:bubble3D val="0"/>
            <c:spPr>
              <a:solidFill>
                <a:srgbClr val="8E522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9B-4205-9FDB-2EB7E0A01C08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Charts!$AH$1:$AI$1</c:f>
              <c:strCache>
                <c:ptCount val="2"/>
                <c:pt idx="0">
                  <c:v>MTD Budget</c:v>
                </c:pt>
                <c:pt idx="1">
                  <c:v>MTD Actual</c:v>
                </c:pt>
              </c:strCache>
            </c:strRef>
          </c:cat>
          <c:val>
            <c:numRef>
              <c:f>Charts!$AH$2:$AI$2</c:f>
              <c:numCache>
                <c:formatCode>_(* #,##0_);_(* \(#,##0\);_(* "-"??_);_(@_)</c:formatCode>
                <c:ptCount val="2"/>
                <c:pt idx="0" formatCode="_(* #,##0.00_);_(* \(#,##0.00\);_(* &quot;-&quot;??_);_(@_)">
                  <c:v>69012.044154009054</c:v>
                </c:pt>
                <c:pt idx="1">
                  <c:v>87001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9B-4205-9FDB-2EB7E0A01C0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"/>
        <c:overlap val="-71"/>
        <c:axId val="1204668479"/>
        <c:axId val="1206592335"/>
      </c:barChart>
      <c:catAx>
        <c:axId val="12046684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6592335"/>
        <c:crosses val="autoZero"/>
        <c:auto val="1"/>
        <c:lblAlgn val="ctr"/>
        <c:lblOffset val="100"/>
        <c:noMultiLvlLbl val="0"/>
      </c:catAx>
      <c:valAx>
        <c:axId val="1206592335"/>
        <c:scaling>
          <c:orientation val="minMax"/>
          <c:min val="0"/>
        </c:scaling>
        <c:delete val="1"/>
        <c:axPos val="l"/>
        <c:numFmt formatCode="_(* #,##0.00_);_(* \(#,##0.00\);_(* &quot;-&quot;??_);_(@_)" sourceLinked="1"/>
        <c:majorTickMark val="none"/>
        <c:minorTickMark val="none"/>
        <c:tickLblPos val="nextTo"/>
        <c:crossAx val="1204668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466982638724762"/>
          <c:y val="0.35528725575969677"/>
          <c:w val="0.25299994413911936"/>
          <c:h val="0.195212160979877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NG"/>
    </a:p>
  </c:txPr>
  <c:externalData r:id="rId3">
    <c:autoUpdate val="1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[Primary Sales Report.xlsb]Charts!PivotTable1</c:name>
    <c:fmtId val="134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>
                <a:effectLst/>
              </a:rPr>
              <a:t>Total Cases By Focus Brand </a:t>
            </a:r>
            <a:endParaRPr lang="en-NG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rgbClr val="0C223D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NG"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C223D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NG"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C223D"/>
          </a:solidFill>
          <a:ln>
            <a:noFill/>
          </a:ln>
          <a:effectLst/>
        </c:spPr>
        <c:marker>
          <c:symbol val="none"/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0">
              <a:spAutoFit/>
            </a:bodyPr>
            <a:lstStyle/>
            <a:p>
              <a:pPr algn="ctr">
                <a:defRPr lang="en-NG"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5909317389138018E-2"/>
          <c:y val="0.19432888597258677"/>
          <c:w val="0.96256237028667391"/>
          <c:h val="0.647415062700495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Charts!$E$26:$E$27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NG"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Charts!$D$28:$D$37</c:f>
              <c:strCache>
                <c:ptCount val="9"/>
                <c:pt idx="0">
                  <c:v>Others</c:v>
                </c:pt>
                <c:pt idx="1">
                  <c:v>Drostdy Hof</c:v>
                </c:pt>
                <c:pt idx="2">
                  <c:v>Amarula</c:v>
                </c:pt>
                <c:pt idx="3">
                  <c:v>Nederburg</c:v>
                </c:pt>
                <c:pt idx="4">
                  <c:v>Hunters</c:v>
                </c:pt>
                <c:pt idx="5">
                  <c:v>4S Sparkling Alcoholic</c:v>
                </c:pt>
                <c:pt idx="6">
                  <c:v>Bain'S Whisky</c:v>
                </c:pt>
                <c:pt idx="7">
                  <c:v>Scotish Leader</c:v>
                </c:pt>
                <c:pt idx="8">
                  <c:v>Savanna</c:v>
                </c:pt>
              </c:strCache>
            </c:strRef>
          </c:cat>
          <c:val>
            <c:numRef>
              <c:f>Charts!$E$28:$E$37</c:f>
              <c:numCache>
                <c:formatCode>General</c:formatCode>
                <c:ptCount val="9"/>
                <c:pt idx="0">
                  <c:v>72031</c:v>
                </c:pt>
                <c:pt idx="1">
                  <c:v>6413</c:v>
                </c:pt>
                <c:pt idx="2">
                  <c:v>3367</c:v>
                </c:pt>
                <c:pt idx="3">
                  <c:v>2963</c:v>
                </c:pt>
                <c:pt idx="4">
                  <c:v>1496</c:v>
                </c:pt>
                <c:pt idx="5">
                  <c:v>401</c:v>
                </c:pt>
                <c:pt idx="6">
                  <c:v>307</c:v>
                </c:pt>
                <c:pt idx="7">
                  <c:v>20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50-4015-A7D9-7DE31E98EA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1"/>
        <c:overlap val="50"/>
        <c:axId val="1199018799"/>
        <c:axId val="1403472943"/>
      </c:barChart>
      <c:catAx>
        <c:axId val="1199018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1403472943"/>
        <c:crosses val="autoZero"/>
        <c:auto val="1"/>
        <c:lblAlgn val="ctr"/>
        <c:lblOffset val="100"/>
        <c:noMultiLvlLbl val="0"/>
      </c:catAx>
      <c:valAx>
        <c:axId val="14034729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99018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NG"/>
    </a:p>
  </c:txPr>
  <c:externalData r:id="rId3">
    <c:autoUpdate val="1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32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Actual Vs Target - Region (NGN’ Million) 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32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3.7523196358555715E-2"/>
          <c:y val="0.16280011495612123"/>
          <c:w val="0.93419014224961039"/>
          <c:h val="0.64358085447652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Charts!$D$41</c:f>
              <c:strCache>
                <c:ptCount val="1"/>
                <c:pt idx="0">
                  <c:v>MTH TGT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lang="en-US" sz="1100" b="1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Charts!$B$42:$C$45</c:f>
              <c:multiLvlStrCache>
                <c:ptCount val="4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</c:lvl>
                <c:lvl>
                  <c:pt idx="0">
                    <c:v>-14.3%</c:v>
                  </c:pt>
                  <c:pt idx="1">
                    <c:v>-20.6%</c:v>
                  </c:pt>
                  <c:pt idx="2">
                    <c:v>-2.1%</c:v>
                  </c:pt>
                  <c:pt idx="3">
                    <c:v>12.0%</c:v>
                  </c:pt>
                </c:lvl>
              </c:multiLvlStrCache>
            </c:multiLvlStrRef>
          </c:cat>
          <c:val>
            <c:numRef>
              <c:f>Charts!$D$42:$D$45</c:f>
              <c:numCache>
                <c:formatCode>_(* #,##0_);_(* \(#,##0\);_(* "-"??_);_(@_)</c:formatCode>
                <c:ptCount val="4"/>
                <c:pt idx="0">
                  <c:v>177254412.86485898</c:v>
                </c:pt>
                <c:pt idx="1">
                  <c:v>334813890.96695632</c:v>
                </c:pt>
                <c:pt idx="2">
                  <c:v>864741485.95319307</c:v>
                </c:pt>
                <c:pt idx="3">
                  <c:v>630237912.40838921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41-4E18-8101-431A99C39F7F}"/>
            </c:ext>
          </c:extLst>
        </c:ser>
        <c:ser>
          <c:idx val="1"/>
          <c:order val="1"/>
          <c:tx>
            <c:strRef>
              <c:f>Charts!$E$41</c:f>
              <c:strCache>
                <c:ptCount val="1"/>
                <c:pt idx="0">
                  <c:v>MTD ACT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lang="en-US" sz="1100" b="1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Charts!$B$42:$C$45</c:f>
              <c:multiLvlStrCache>
                <c:ptCount val="4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</c:lvl>
                <c:lvl>
                  <c:pt idx="0">
                    <c:v>-14.3%</c:v>
                  </c:pt>
                  <c:pt idx="1">
                    <c:v>-20.6%</c:v>
                  </c:pt>
                  <c:pt idx="2">
                    <c:v>-2.1%</c:v>
                  </c:pt>
                  <c:pt idx="3">
                    <c:v>12.0%</c:v>
                  </c:pt>
                </c:lvl>
              </c:multiLvlStrCache>
            </c:multiLvlStrRef>
          </c:cat>
          <c:val>
            <c:numRef>
              <c:f>Charts!$E$42:$E$45</c:f>
              <c:numCache>
                <c:formatCode>_(* #,##0_);_(* \(#,##0\);_(* "-"??_);_(@_)</c:formatCode>
                <c:ptCount val="4"/>
                <c:pt idx="0">
                  <c:v>151953405</c:v>
                </c:pt>
                <c:pt idx="1">
                  <c:v>265973800</c:v>
                </c:pt>
                <c:pt idx="2">
                  <c:v>846807500</c:v>
                </c:pt>
                <c:pt idx="3">
                  <c:v>706151300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41-4E18-8101-431A99C39F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9398783"/>
        <c:axId val="1540440655"/>
      </c:barChart>
      <c:catAx>
        <c:axId val="2009398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endParaRPr lang="en-NG"/>
          </a:p>
        </c:txPr>
        <c:crossAx val="1540440655"/>
        <c:crosses val="autoZero"/>
        <c:auto val="1"/>
        <c:lblAlgn val="ctr"/>
        <c:lblOffset val="100"/>
        <c:noMultiLvlLbl val="0"/>
      </c:catAx>
      <c:valAx>
        <c:axId val="1540440655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2009398783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lang="en-US" sz="1100" b="1" i="0" u="none" strike="noStrike" kern="1200" spc="0" baseline="0"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</c:dispUnitsLbl>
        </c:dispUnits>
      </c:valAx>
      <c:spPr>
        <a:noFill/>
        <a:ln>
          <a:solidFill>
            <a:schemeClr val="bg1"/>
          </a:solidFill>
        </a:ln>
        <a:effectLst/>
      </c:spPr>
    </c:plotArea>
    <c:legend>
      <c:legendPos val="l"/>
      <c:layout>
        <c:manualLayout>
          <c:xMode val="edge"/>
          <c:yMode val="edge"/>
          <c:x val="5.9144963475302167E-2"/>
          <c:y val="0.23689741907261591"/>
          <c:w val="0.11064380574393758"/>
          <c:h val="0.156251093613298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 algn="ctr" rtl="0">
        <a:defRPr lang="en-US" sz="1100" b="1" i="0" u="none" strike="noStrike" kern="1200" spc="0" baseline="0">
          <a:solidFill>
            <a:prstClr val="black">
              <a:lumMod val="65000"/>
              <a:lumOff val="35000"/>
            </a:prstClr>
          </a:solidFill>
          <a:effectLst/>
          <a:latin typeface="+mn-lt"/>
          <a:ea typeface="+mn-ea"/>
          <a:cs typeface="+mn-cs"/>
        </a:defRPr>
      </a:pPr>
      <a:endParaRPr lang="en-NG"/>
    </a:p>
  </c:txPr>
  <c:externalData r:id="rId4">
    <c:autoUpdate val="1"/>
  </c:externalData>
  <c:userShapes r:id="rId5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rPr>
              <a:t>Sales Revenue (NGN’ Million) – VS Last week</a:t>
            </a:r>
          </a:p>
        </c:rich>
      </c:tx>
      <c:layout>
        <c:manualLayout>
          <c:xMode val="edge"/>
          <c:yMode val="edge"/>
          <c:x val="0.19025825702687532"/>
          <c:y val="4.19451225564230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4.305798478148138E-2"/>
          <c:y val="9.0917082794894508E-2"/>
          <c:w val="0.93184273840769904"/>
          <c:h val="0.662464223591933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Charts!$D$59</c:f>
              <c:strCache>
                <c:ptCount val="1"/>
                <c:pt idx="0">
                  <c:v>Week 2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Charts!$B$60:$C$63</c:f>
              <c:multiLvlStrCache>
                <c:ptCount val="4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</c:lvl>
                <c:lvl>
                  <c:pt idx="0">
                    <c:v>24.4%</c:v>
                  </c:pt>
                  <c:pt idx="1">
                    <c:v>14.3%</c:v>
                  </c:pt>
                  <c:pt idx="2">
                    <c:v>2.5%</c:v>
                  </c:pt>
                  <c:pt idx="3">
                    <c:v>-56.8%</c:v>
                  </c:pt>
                </c:lvl>
              </c:multiLvlStrCache>
            </c:multiLvlStrRef>
          </c:cat>
          <c:val>
            <c:numRef>
              <c:f>Charts!$D$60:$D$63</c:f>
              <c:numCache>
                <c:formatCode>General</c:formatCode>
                <c:ptCount val="4"/>
                <c:pt idx="0">
                  <c:v>42744495</c:v>
                </c:pt>
                <c:pt idx="1">
                  <c:v>86178000</c:v>
                </c:pt>
                <c:pt idx="2">
                  <c:v>275374200</c:v>
                </c:pt>
                <c:pt idx="3">
                  <c:v>358952200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68-463B-8F3E-F69F360724D6}"/>
            </c:ext>
          </c:extLst>
        </c:ser>
        <c:ser>
          <c:idx val="1"/>
          <c:order val="1"/>
          <c:tx>
            <c:strRef>
              <c:f>Charts!$E$59</c:f>
              <c:strCache>
                <c:ptCount val="1"/>
                <c:pt idx="0">
                  <c:v>Week 3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Charts!$B$60:$C$63</c:f>
              <c:multiLvlStrCache>
                <c:ptCount val="4"/>
                <c:lvl>
                  <c:pt idx="0">
                    <c:v>Key Account</c:v>
                  </c:pt>
                  <c:pt idx="1">
                    <c:v>North</c:v>
                  </c:pt>
                  <c:pt idx="2">
                    <c:v>West</c:v>
                  </c:pt>
                  <c:pt idx="3">
                    <c:v>South</c:v>
                  </c:pt>
                </c:lvl>
                <c:lvl>
                  <c:pt idx="0">
                    <c:v>24.4%</c:v>
                  </c:pt>
                  <c:pt idx="1">
                    <c:v>14.3%</c:v>
                  </c:pt>
                  <c:pt idx="2">
                    <c:v>2.5%</c:v>
                  </c:pt>
                  <c:pt idx="3">
                    <c:v>-56.8%</c:v>
                  </c:pt>
                </c:lvl>
              </c:multiLvlStrCache>
            </c:multiLvlStrRef>
          </c:cat>
          <c:val>
            <c:numRef>
              <c:f>Charts!$E$60:$E$63</c:f>
              <c:numCache>
                <c:formatCode>General</c:formatCode>
                <c:ptCount val="4"/>
                <c:pt idx="0">
                  <c:v>53189975</c:v>
                </c:pt>
                <c:pt idx="1">
                  <c:v>98496000</c:v>
                </c:pt>
                <c:pt idx="2">
                  <c:v>282328000</c:v>
                </c:pt>
                <c:pt idx="3">
                  <c:v>155180800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68-463B-8F3E-F69F360724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009366383"/>
        <c:axId val="640116527"/>
      </c:barChart>
      <c:catAx>
        <c:axId val="2009366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40116527"/>
        <c:crosses val="autoZero"/>
        <c:auto val="1"/>
        <c:lblAlgn val="ctr"/>
        <c:lblOffset val="100"/>
        <c:noMultiLvlLbl val="0"/>
      </c:catAx>
      <c:valAx>
        <c:axId val="64011652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9366383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2.906736198738678E-2"/>
          <c:y val="8.5963830282259707E-2"/>
          <c:w val="6.6867391975885468E-2"/>
          <c:h val="0.2828856742952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4">
    <c:autoUpdate val="1"/>
  </c:externalData>
  <c:userShapes r:id="rId5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West Region</a:t>
            </a:r>
            <a:r>
              <a:rPr lang="en-US" sz="1200" b="1" baseline="0" dirty="0"/>
              <a:t> (</a:t>
            </a:r>
            <a:r>
              <a:rPr lang="en-US" sz="1200" b="1" baseline="0" dirty="0" err="1"/>
              <a:t>NGN’Million</a:t>
            </a:r>
            <a:r>
              <a:rPr lang="en-US" sz="1200" b="1" baseline="0" dirty="0"/>
              <a:t>)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1.815707376311216E-2"/>
          <c:y val="0.1946562514559036"/>
          <c:w val="0.97583255085819942"/>
          <c:h val="0.620724496451477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Charts!$D$106</c:f>
              <c:strCache>
                <c:ptCount val="1"/>
                <c:pt idx="0">
                  <c:v>Week 2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dLbl>
              <c:idx val="5"/>
              <c:layout>
                <c:manualLayout>
                  <c:x val="-4.2315017983049668E-3"/>
                  <c:y val="-4.108883470770632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FB3-4218-80A9-62188E4D40A6}"/>
                </c:ext>
              </c:extLst>
            </c:dLbl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Charts!$B$107:$C$113</c:f>
              <c:multiLvlStrCache>
                <c:ptCount val="7"/>
                <c:lvl>
                  <c:pt idx="0">
                    <c:v>Lagos Island 1</c:v>
                  </c:pt>
                  <c:pt idx="1">
                    <c:v>Lagos Island 2</c:v>
                  </c:pt>
                  <c:pt idx="2">
                    <c:v>Lagos Mainland 1</c:v>
                  </c:pt>
                  <c:pt idx="3">
                    <c:v>Lagos Mainland 2</c:v>
                  </c:pt>
                  <c:pt idx="4">
                    <c:v>Lagos Mainland 3</c:v>
                  </c:pt>
                  <c:pt idx="5">
                    <c:v>Abeokuta</c:v>
                  </c:pt>
                  <c:pt idx="6">
                    <c:v>Ibadan</c:v>
                  </c:pt>
                </c:lvl>
                <c:lvl>
                  <c:pt idx="0">
                    <c:v>-17.0%</c:v>
                  </c:pt>
                  <c:pt idx="1">
                    <c:v>-6.3%</c:v>
                  </c:pt>
                  <c:pt idx="2">
                    <c:v>35.7%</c:v>
                  </c:pt>
                  <c:pt idx="3">
                    <c:v>0.7%</c:v>
                  </c:pt>
                  <c:pt idx="4">
                    <c:v>-16.6%</c:v>
                  </c:pt>
                  <c:pt idx="5">
                    <c:v>7.7%</c:v>
                  </c:pt>
                  <c:pt idx="6">
                    <c:v>-6.3%</c:v>
                  </c:pt>
                </c:lvl>
              </c:multiLvlStrCache>
            </c:multiLvlStrRef>
          </c:cat>
          <c:val>
            <c:numRef>
              <c:f>Charts!$D$107:$D$113</c:f>
              <c:numCache>
                <c:formatCode>_(* #,##0_);_(* \(#,##0\);_(* "-"??_);_(@_)</c:formatCode>
                <c:ptCount val="7"/>
                <c:pt idx="0">
                  <c:v>58574000</c:v>
                </c:pt>
                <c:pt idx="1">
                  <c:v>15844000</c:v>
                </c:pt>
                <c:pt idx="2">
                  <c:v>70868200</c:v>
                </c:pt>
                <c:pt idx="3">
                  <c:v>41114000</c:v>
                </c:pt>
                <c:pt idx="4">
                  <c:v>34605000</c:v>
                </c:pt>
                <c:pt idx="5">
                  <c:v>10467000</c:v>
                </c:pt>
                <c:pt idx="6">
                  <c:v>43902000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B4-4766-8A25-4A52C3B61358}"/>
            </c:ext>
          </c:extLst>
        </c:ser>
        <c:ser>
          <c:idx val="1"/>
          <c:order val="1"/>
          <c:tx>
            <c:strRef>
              <c:f>Charts!$E$106</c:f>
              <c:strCache>
                <c:ptCount val="1"/>
                <c:pt idx="0">
                  <c:v>Week 3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2.0454410019117627E-2"/>
                  <c:y val="-4.108883470770670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944-4158-8418-AC5A812681CB}"/>
                </c:ext>
              </c:extLst>
            </c:dLbl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Charts!$B$107:$C$113</c:f>
              <c:multiLvlStrCache>
                <c:ptCount val="7"/>
                <c:lvl>
                  <c:pt idx="0">
                    <c:v>Lagos Island 1</c:v>
                  </c:pt>
                  <c:pt idx="1">
                    <c:v>Lagos Island 2</c:v>
                  </c:pt>
                  <c:pt idx="2">
                    <c:v>Lagos Mainland 1</c:v>
                  </c:pt>
                  <c:pt idx="3">
                    <c:v>Lagos Mainland 2</c:v>
                  </c:pt>
                  <c:pt idx="4">
                    <c:v>Lagos Mainland 3</c:v>
                  </c:pt>
                  <c:pt idx="5">
                    <c:v>Abeokuta</c:v>
                  </c:pt>
                  <c:pt idx="6">
                    <c:v>Ibadan</c:v>
                  </c:pt>
                </c:lvl>
                <c:lvl>
                  <c:pt idx="0">
                    <c:v>-17.0%</c:v>
                  </c:pt>
                  <c:pt idx="1">
                    <c:v>-6.3%</c:v>
                  </c:pt>
                  <c:pt idx="2">
                    <c:v>35.7%</c:v>
                  </c:pt>
                  <c:pt idx="3">
                    <c:v>0.7%</c:v>
                  </c:pt>
                  <c:pt idx="4">
                    <c:v>-16.6%</c:v>
                  </c:pt>
                  <c:pt idx="5">
                    <c:v>7.7%</c:v>
                  </c:pt>
                  <c:pt idx="6">
                    <c:v>-6.3%</c:v>
                  </c:pt>
                </c:lvl>
              </c:multiLvlStrCache>
            </c:multiLvlStrRef>
          </c:cat>
          <c:val>
            <c:numRef>
              <c:f>Charts!$E$107:$E$113</c:f>
              <c:numCache>
                <c:formatCode>_(* #,##0_);_(* \(#,##0\);_(* "-"??_);_(@_)</c:formatCode>
                <c:ptCount val="7"/>
                <c:pt idx="0">
                  <c:v>48613000</c:v>
                </c:pt>
                <c:pt idx="1">
                  <c:v>14852000</c:v>
                </c:pt>
                <c:pt idx="2">
                  <c:v>96198000</c:v>
                </c:pt>
                <c:pt idx="3">
                  <c:v>41402000</c:v>
                </c:pt>
                <c:pt idx="4">
                  <c:v>28855000</c:v>
                </c:pt>
                <c:pt idx="5">
                  <c:v>11268000</c:v>
                </c:pt>
                <c:pt idx="6">
                  <c:v>41140000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B4-4766-8A25-4A52C3B613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10"/>
        <c:axId val="2099384239"/>
        <c:axId val="2045557919"/>
      </c:barChart>
      <c:catAx>
        <c:axId val="2099384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2045557919"/>
        <c:crosses val="autoZero"/>
        <c:auto val="1"/>
        <c:lblAlgn val="ctr"/>
        <c:lblOffset val="100"/>
        <c:noMultiLvlLbl val="0"/>
      </c:catAx>
      <c:valAx>
        <c:axId val="2045557919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2099384239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6073622991401743E-4"/>
          <c:y val="1.2991836586792559E-2"/>
          <c:w val="0.11272304304286961"/>
          <c:h val="0.138675787740903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4">
    <c:autoUpdate val="1"/>
  </c:externalData>
  <c:userShapes r:id="rId5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200" b="0" i="0" u="none" strike="noStrike" kern="1200" spc="0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North Region (NGN’Million)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200" b="0" i="0" u="none" strike="noStrike" kern="1200" spc="0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1.8157125923604321E-2"/>
          <c:y val="0.20891112808485918"/>
          <c:w val="0.95128718285214331"/>
          <c:h val="0.618795990489919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Charts!$D$114</c:f>
              <c:strCache>
                <c:ptCount val="1"/>
                <c:pt idx="0">
                  <c:v> Week 2 </c:v>
                </c:pt>
              </c:strCache>
            </c:strRef>
          </c:tx>
          <c:spPr>
            <a:solidFill>
              <a:srgbClr val="0C223D"/>
            </a:solidFill>
            <a:ln>
              <a:noFill/>
            </a:ln>
            <a:effectLst/>
          </c:spPr>
          <c:invertIfNegative val="0"/>
          <c:dLbls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Charts!$B$115:$C$120</c:f>
              <c:multiLvlStrCache>
                <c:ptCount val="6"/>
                <c:lvl>
                  <c:pt idx="0">
                    <c:v>Kaduna</c:v>
                  </c:pt>
                  <c:pt idx="1">
                    <c:v>Abuja 1</c:v>
                  </c:pt>
                  <c:pt idx="2">
                    <c:v>Abuja 2</c:v>
                  </c:pt>
                  <c:pt idx="3">
                    <c:v>Ilorin</c:v>
                  </c:pt>
                  <c:pt idx="4">
                    <c:v>Jos</c:v>
                  </c:pt>
                  <c:pt idx="5">
                    <c:v>Yola</c:v>
                  </c:pt>
                </c:lvl>
                <c:lvl>
                  <c:pt idx="0">
                    <c:v>28.8%</c:v>
                  </c:pt>
                  <c:pt idx="1">
                    <c:v>26.1%</c:v>
                  </c:pt>
                  <c:pt idx="2">
                    <c:v>-7.9%</c:v>
                  </c:pt>
                  <c:pt idx="3">
                    <c:v>130.0%</c:v>
                  </c:pt>
                  <c:pt idx="4">
                    <c:v>-31.5%</c:v>
                  </c:pt>
                  <c:pt idx="5">
                    <c:v>-7.2%</c:v>
                  </c:pt>
                </c:lvl>
              </c:multiLvlStrCache>
            </c:multiLvlStrRef>
          </c:cat>
          <c:val>
            <c:numRef>
              <c:f>Charts!$D$115:$D$120</c:f>
              <c:numCache>
                <c:formatCode>_(* #,##0_);_(* \(#,##0\);_(* "-"??_);_(@_)</c:formatCode>
                <c:ptCount val="6"/>
                <c:pt idx="0">
                  <c:v>7573000</c:v>
                </c:pt>
                <c:pt idx="1">
                  <c:v>24909000</c:v>
                </c:pt>
                <c:pt idx="2">
                  <c:v>34370000</c:v>
                </c:pt>
                <c:pt idx="3">
                  <c:v>6966000</c:v>
                </c:pt>
                <c:pt idx="4">
                  <c:v>7380000</c:v>
                </c:pt>
                <c:pt idx="5">
                  <c:v>4980000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32-465E-B9AF-044666A11DC8}"/>
            </c:ext>
          </c:extLst>
        </c:ser>
        <c:ser>
          <c:idx val="1"/>
          <c:order val="1"/>
          <c:tx>
            <c:strRef>
              <c:f>Charts!$E$114</c:f>
              <c:strCache>
                <c:ptCount val="1"/>
                <c:pt idx="0">
                  <c:v> Week 3 </c:v>
                </c:pt>
              </c:strCache>
            </c:strRef>
          </c:tx>
          <c:spPr>
            <a:solidFill>
              <a:srgbClr val="8E5228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8.7911338264769854E-3"/>
                  <c:y val="2.0941572682427481E-2"/>
                </c:manualLayout>
              </c:layout>
              <c:numFmt formatCode="_(* #,##0.0_);_(* \(#,##0.0\);_(* &quot;-&quot;?_);_(@_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>
                    <a:defRPr lang="en-US" sz="105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NG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4718034222014151E-2"/>
                      <c:h val="7.389843098887559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532-465E-B9AF-044666A11DC8}"/>
                </c:ext>
              </c:extLst>
            </c:dLbl>
            <c:numFmt formatCode="_(* #,##0.0_);_(* \(#,##0.0\);_(* &quot;-&quot;?_);_(@_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Charts!$B$115:$C$120</c:f>
              <c:multiLvlStrCache>
                <c:ptCount val="6"/>
                <c:lvl>
                  <c:pt idx="0">
                    <c:v>Kaduna</c:v>
                  </c:pt>
                  <c:pt idx="1">
                    <c:v>Abuja 1</c:v>
                  </c:pt>
                  <c:pt idx="2">
                    <c:v>Abuja 2</c:v>
                  </c:pt>
                  <c:pt idx="3">
                    <c:v>Ilorin</c:v>
                  </c:pt>
                  <c:pt idx="4">
                    <c:v>Jos</c:v>
                  </c:pt>
                  <c:pt idx="5">
                    <c:v>Yola</c:v>
                  </c:pt>
                </c:lvl>
                <c:lvl>
                  <c:pt idx="0">
                    <c:v>28.8%</c:v>
                  </c:pt>
                  <c:pt idx="1">
                    <c:v>26.1%</c:v>
                  </c:pt>
                  <c:pt idx="2">
                    <c:v>-7.9%</c:v>
                  </c:pt>
                  <c:pt idx="3">
                    <c:v>130.0%</c:v>
                  </c:pt>
                  <c:pt idx="4">
                    <c:v>-31.5%</c:v>
                  </c:pt>
                  <c:pt idx="5">
                    <c:v>-7.2%</c:v>
                  </c:pt>
                </c:lvl>
              </c:multiLvlStrCache>
            </c:multiLvlStrRef>
          </c:cat>
          <c:val>
            <c:numRef>
              <c:f>Charts!$E$115:$E$120</c:f>
              <c:numCache>
                <c:formatCode>_(* #,##0_);_(* \(#,##0\);_(* "-"??_);_(@_)</c:formatCode>
                <c:ptCount val="6"/>
                <c:pt idx="0">
                  <c:v>9755000</c:v>
                </c:pt>
                <c:pt idx="1">
                  <c:v>31404000</c:v>
                </c:pt>
                <c:pt idx="2">
                  <c:v>31640000</c:v>
                </c:pt>
                <c:pt idx="3">
                  <c:v>16022000</c:v>
                </c:pt>
                <c:pt idx="4">
                  <c:v>5055000</c:v>
                </c:pt>
                <c:pt idx="5">
                  <c:v>4620000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32-465E-B9AF-044666A11D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8"/>
        <c:overlap val="-10"/>
        <c:axId val="2099384239"/>
        <c:axId val="2045557919"/>
      </c:barChart>
      <c:catAx>
        <c:axId val="2099384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2045557919"/>
        <c:crosses val="autoZero"/>
        <c:auto val="1"/>
        <c:lblAlgn val="ctr"/>
        <c:lblOffset val="100"/>
        <c:noMultiLvlLbl val="0"/>
      </c:catAx>
      <c:valAx>
        <c:axId val="2045557919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2099384239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9262536081848351E-2"/>
          <c:y val="4.1845294446715572E-2"/>
          <c:w val="0.14196363720793601"/>
          <c:h val="0.138675787740903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4">
    <c:autoUpdate val="1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4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18" Type="http://schemas.openxmlformats.org/officeDocument/2006/relationships/image" Target="../media/image33.emf"/><Relationship Id="rId26" Type="http://schemas.openxmlformats.org/officeDocument/2006/relationships/image" Target="../media/image41.emf"/><Relationship Id="rId3" Type="http://schemas.openxmlformats.org/officeDocument/2006/relationships/image" Target="../media/image18.emf"/><Relationship Id="rId21" Type="http://schemas.openxmlformats.org/officeDocument/2006/relationships/image" Target="../media/image36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17" Type="http://schemas.openxmlformats.org/officeDocument/2006/relationships/image" Target="../media/image32.emf"/><Relationship Id="rId25" Type="http://schemas.openxmlformats.org/officeDocument/2006/relationships/image" Target="../media/image40.emf"/><Relationship Id="rId2" Type="http://schemas.openxmlformats.org/officeDocument/2006/relationships/image" Target="../media/image17.emf"/><Relationship Id="rId16" Type="http://schemas.openxmlformats.org/officeDocument/2006/relationships/image" Target="../media/image31.emf"/><Relationship Id="rId20" Type="http://schemas.openxmlformats.org/officeDocument/2006/relationships/image" Target="../media/image35.emf"/><Relationship Id="rId29" Type="http://schemas.openxmlformats.org/officeDocument/2006/relationships/image" Target="../media/image44.emf"/><Relationship Id="rId1" Type="http://schemas.openxmlformats.org/officeDocument/2006/relationships/image" Target="../media/image16.emf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24" Type="http://schemas.openxmlformats.org/officeDocument/2006/relationships/image" Target="../media/image39.emf"/><Relationship Id="rId5" Type="http://schemas.openxmlformats.org/officeDocument/2006/relationships/image" Target="../media/image20.emf"/><Relationship Id="rId15" Type="http://schemas.openxmlformats.org/officeDocument/2006/relationships/image" Target="../media/image30.emf"/><Relationship Id="rId23" Type="http://schemas.openxmlformats.org/officeDocument/2006/relationships/image" Target="../media/image38.emf"/><Relationship Id="rId28" Type="http://schemas.openxmlformats.org/officeDocument/2006/relationships/image" Target="../media/image43.emf"/><Relationship Id="rId10" Type="http://schemas.openxmlformats.org/officeDocument/2006/relationships/image" Target="../media/image25.emf"/><Relationship Id="rId19" Type="http://schemas.openxmlformats.org/officeDocument/2006/relationships/image" Target="../media/image34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Relationship Id="rId22" Type="http://schemas.openxmlformats.org/officeDocument/2006/relationships/image" Target="../media/image37.emf"/><Relationship Id="rId27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0.0457</cdr:x>
      <cdr:y>0.92201</cdr:y>
    </cdr:from>
    <cdr:to>
      <cdr:x>0.92322</cdr:x>
      <cdr:y>0.99049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AF38DD4A-2763-4AD7-A5FC-208F2DDE106A}"/>
            </a:ext>
          </a:extLst>
        </cdr:cNvPr>
        <cdr:cNvSpPr/>
      </cdr:nvSpPr>
      <cdr:spPr>
        <a:xfrm xmlns:a="http://schemas.openxmlformats.org/drawingml/2006/main">
          <a:off x="359993" y="2627542"/>
          <a:ext cx="6912501" cy="195140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/>
          </a:pPr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0.06567</cdr:x>
      <cdr:y>0.77738</cdr:y>
    </cdr:from>
    <cdr:to>
      <cdr:x>0.91686</cdr:x>
      <cdr:y>0.96363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AF38DD4A-2763-4AD7-A5FC-208F2DDE106A}"/>
            </a:ext>
          </a:extLst>
        </cdr:cNvPr>
        <cdr:cNvSpPr/>
      </cdr:nvSpPr>
      <cdr:spPr>
        <a:xfrm xmlns:a="http://schemas.openxmlformats.org/drawingml/2006/main">
          <a:off x="764211" y="2104986"/>
          <a:ext cx="9906018" cy="504328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/>
          </a:pPr>
          <a:endParaRPr lang="en-US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0.03279</cdr:x>
      <cdr:y>0.88174</cdr:y>
    </cdr:from>
    <cdr:to>
      <cdr:x>0.9565</cdr:x>
      <cdr:y>0.96829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A552287D-075B-4E0B-BE43-F1DCE2FAB8F5}"/>
            </a:ext>
          </a:extLst>
        </cdr:cNvPr>
        <cdr:cNvSpPr/>
      </cdr:nvSpPr>
      <cdr:spPr>
        <a:xfrm xmlns:a="http://schemas.openxmlformats.org/drawingml/2006/main">
          <a:off x="203618" y="2725338"/>
          <a:ext cx="5735218" cy="267513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/>
          </a:pPr>
          <a:endParaRPr lang="en-US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0.04458</cdr:x>
      <cdr:y>0.90293</cdr:y>
    </cdr:from>
    <cdr:to>
      <cdr:x>0.94945</cdr:x>
      <cdr:y>0.96148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ED9DC3CE-D44A-4D8A-BC18-057DB776B31B}"/>
            </a:ext>
          </a:extLst>
        </cdr:cNvPr>
        <cdr:cNvSpPr/>
      </cdr:nvSpPr>
      <cdr:spPr>
        <a:xfrm xmlns:a="http://schemas.openxmlformats.org/drawingml/2006/main">
          <a:off x="193202" y="2790824"/>
          <a:ext cx="3921598" cy="180975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 defTabSz="457200" rtl="0" eaLnBrk="1" latinLnBrk="0" hangingPunct="1">
            <a:defRPr/>
          </a:pPr>
          <a:endParaRPr lang="en-US" sz="1800" kern="1200">
            <a:solidFill>
              <a:schemeClr val="lt1"/>
            </a:solidFill>
            <a:latin typeface="+mn-lt"/>
            <a:ea typeface="+mn-ea"/>
            <a:cs typeface="+mn-cs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0.02341</cdr:x>
      <cdr:y>0.88101</cdr:y>
    </cdr:from>
    <cdr:to>
      <cdr:x>0.94534</cdr:x>
      <cdr:y>0.94144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D9FC203A-AF9B-492C-A43F-F3DB2A23DB1E}"/>
            </a:ext>
          </a:extLst>
        </cdr:cNvPr>
        <cdr:cNvSpPr/>
      </cdr:nvSpPr>
      <cdr:spPr>
        <a:xfrm xmlns:a="http://schemas.openxmlformats.org/drawingml/2006/main" flipV="1">
          <a:off x="136311" y="2386887"/>
          <a:ext cx="5368197" cy="163720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 defTabSz="457200" rtl="0" eaLnBrk="1" latinLnBrk="0" hangingPunct="1">
            <a:defRPr/>
          </a:pPr>
          <a:endParaRPr lang="en-US" sz="1800" kern="1200">
            <a:solidFill>
              <a:schemeClr val="lt1"/>
            </a:solidFill>
            <a:latin typeface="+mn-lt"/>
            <a:ea typeface="+mn-ea"/>
            <a:cs typeface="+mn-cs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0.05682</cdr:x>
      <cdr:y>0.90639</cdr:y>
    </cdr:from>
    <cdr:to>
      <cdr:x>0.96322</cdr:x>
      <cdr:y>0.96273</cdr:y>
    </cdr:to>
    <cdr:sp macro="" textlink="">
      <cdr:nvSpPr>
        <cdr:cNvPr id="2" name="Rectangle: Rounded Corners 1">
          <a:extLst xmlns:a="http://schemas.openxmlformats.org/drawingml/2006/main">
            <a:ext uri="{FF2B5EF4-FFF2-40B4-BE49-F238E27FC236}">
              <a16:creationId xmlns:a16="http://schemas.microsoft.com/office/drawing/2014/main" id="{DB42A9A8-8665-4677-9B35-1CC5653A67EA}"/>
            </a:ext>
          </a:extLst>
        </cdr:cNvPr>
        <cdr:cNvSpPr/>
      </cdr:nvSpPr>
      <cdr:spPr>
        <a:xfrm xmlns:a="http://schemas.openxmlformats.org/drawingml/2006/main">
          <a:off x="316509" y="2489636"/>
          <a:ext cx="5048997" cy="154747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25400">
          <a:solidFill>
            <a:srgbClr val="FF000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indent="0" algn="ctr" defTabSz="457200" rtl="0" eaLnBrk="1" latinLnBrk="0" hangingPunct="1">
            <a:defRPr/>
          </a:pPr>
          <a:endParaRPr lang="en-US" sz="1800" kern="1200">
            <a:solidFill>
              <a:schemeClr val="lt1"/>
            </a:solidFill>
            <a:latin typeface="+mn-lt"/>
            <a:ea typeface="+mn-ea"/>
            <a:cs typeface="+mn-cs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16574-ABDC-884B-A777-9CF4B29F6F62}" type="datetimeFigureOut">
              <a:rPr lang="en-US" smtClean="0"/>
              <a:pPr/>
              <a:t>7/20/2024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8F8BD-CD07-3748-8D3F-BF4CE68B74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89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AB40D-3B6C-433F-9E5C-92F873D31FA1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BB374-F80B-4B77-AB64-1FD218C98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9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14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52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57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79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33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21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solidFill>
                <a:schemeClr val="accent1"/>
              </a:solidFill>
              <a:highlight>
                <a:srgbClr val="00008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71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6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1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40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9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3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74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1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BBB374-F80B-4B77-AB64-1FD218C986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2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109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3570-44CA-49BE-9709-341C39786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DD79-E7AA-4AB9-AE24-794F47A78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A8A2-8E00-4AC0-974A-1A9C02551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AB52D-EBAA-4FD2-A0A8-78036C1D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72477-C3C9-4011-8646-E49604475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AFD5C-9E4B-43E9-BEEF-0035C988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82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AB6F-C65B-49C7-9059-5F22511A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E117D-71A5-4FA2-93FB-3AA01F08D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B1CFD-F122-4C45-BD39-642DA896F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D09C5-DE41-404E-A8F9-0DE631BA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2E615-09F5-421F-A18D-96BE64641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15F71-4C39-4362-8EE0-AE2AD9214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575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8C45-B228-4F10-8065-9C28C0A7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CE691-2F62-4B16-8A2A-21BE2899F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05456-44A2-4D9F-90D2-E49010208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FA88C-9EBF-4AC3-833A-025CA174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E9A28-55E0-400F-8C26-CDB92CC0F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96007C-AD98-4FD4-B32C-B366742FD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38446-E50F-4F9E-B5F6-3F096A028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FA02C-14CF-41B4-B1CE-810769E8B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A849C-FBED-43CD-99FE-E4A9EE51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54E7F-6A81-4A55-8498-3B761158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9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7/20/2024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7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7/20/2024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461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7/20/2024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494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4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7/20/2024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507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7/20/2024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76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1496EFA3-546F-BA4A-8653-772D63D1D319}" type="datetimeFigureOut">
              <a:rPr lang="en-US" smtClean="0">
                <a:solidFill>
                  <a:prstClr val="black"/>
                </a:solidFill>
              </a:rPr>
              <a:pPr/>
              <a:t>7/20/2024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397F6D14-56B9-A941-B686-D33F4A8F6D9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8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45956-8BD3-495D-AC09-1A1CD5476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798940-5D25-48E3-B730-D6D1020D7D96}" type="datetimeFigureOut">
              <a:rPr lang="en-US" smtClean="0"/>
              <a:t>7/20/2024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0F904-4919-4348-8386-7163DFF37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D83EB-9D00-4CB5-9208-97B23C16F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5AC42-FF5B-46B4-A651-03347A6D9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5577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11" y="1264359"/>
            <a:ext cx="11462456" cy="49466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>
              <a:spcBef>
                <a:spcPts val="0"/>
              </a:spcBef>
              <a:buClr>
                <a:srgbClr val="B09455"/>
              </a:buClr>
              <a:defRPr lang="en-US" dirty="0" smtClean="0"/>
            </a:lvl1pPr>
            <a:lvl2pPr>
              <a:spcBef>
                <a:spcPts val="0"/>
              </a:spcBef>
              <a:buClr>
                <a:srgbClr val="B09455"/>
              </a:buClr>
              <a:defRPr lang="en-US" dirty="0" smtClean="0"/>
            </a:lvl2pPr>
            <a:lvl3pPr>
              <a:spcBef>
                <a:spcPts val="0"/>
              </a:spcBef>
              <a:buClr>
                <a:srgbClr val="B09455"/>
              </a:buClr>
              <a:defRPr lang="en-US" dirty="0" smtClean="0"/>
            </a:lvl3pPr>
          </a:lstStyle>
          <a:p>
            <a:pPr lvl="0">
              <a:buClr>
                <a:schemeClr val="tx2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 dirty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5111" y="-2"/>
            <a:ext cx="10324349" cy="1038579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>
              <a:defRPr lang="en-ZA" sz="1800" b="1">
                <a:solidFill>
                  <a:srgbClr val="002060"/>
                </a:solidFill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29604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11" y="1264359"/>
            <a:ext cx="11462456" cy="49466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>
              <a:spcBef>
                <a:spcPts val="0"/>
              </a:spcBef>
              <a:buClr>
                <a:srgbClr val="B09455"/>
              </a:buClr>
              <a:defRPr lang="en-US" dirty="0" smtClean="0"/>
            </a:lvl1pPr>
            <a:lvl2pPr>
              <a:spcBef>
                <a:spcPts val="0"/>
              </a:spcBef>
              <a:buClr>
                <a:srgbClr val="B09455"/>
              </a:buClr>
              <a:defRPr lang="en-US" dirty="0" smtClean="0"/>
            </a:lvl2pPr>
            <a:lvl3pPr>
              <a:spcBef>
                <a:spcPts val="0"/>
              </a:spcBef>
              <a:buClr>
                <a:srgbClr val="B09455"/>
              </a:buClr>
              <a:defRPr lang="en-US" dirty="0" smtClean="0"/>
            </a:lvl3pPr>
          </a:lstStyle>
          <a:p>
            <a:pPr lvl="0">
              <a:buClr>
                <a:schemeClr val="tx2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 dirty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5111" y="-2"/>
            <a:ext cx="10324349" cy="1038579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>
              <a:defRPr lang="en-ZA" sz="1800" b="1">
                <a:solidFill>
                  <a:srgbClr val="002060"/>
                </a:solidFill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54533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111" y="1264359"/>
            <a:ext cx="11462456" cy="49466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69875" indent="-269875">
              <a:spcBef>
                <a:spcPts val="0"/>
              </a:spcBef>
              <a:buClr>
                <a:srgbClr val="B09455"/>
              </a:buClr>
              <a:defRPr lang="en-US" dirty="0" smtClean="0"/>
            </a:lvl1pPr>
            <a:lvl2pPr>
              <a:spcBef>
                <a:spcPts val="0"/>
              </a:spcBef>
              <a:buClr>
                <a:srgbClr val="B09455"/>
              </a:buClr>
              <a:defRPr lang="en-US" dirty="0" smtClean="0"/>
            </a:lvl2pPr>
            <a:lvl3pPr>
              <a:spcBef>
                <a:spcPts val="0"/>
              </a:spcBef>
              <a:buClr>
                <a:srgbClr val="B09455"/>
              </a:buClr>
              <a:defRPr lang="en-US" dirty="0" smtClean="0"/>
            </a:lvl3pPr>
          </a:lstStyle>
          <a:p>
            <a:pPr lvl="0">
              <a:buClr>
                <a:schemeClr val="tx2"/>
              </a:buClr>
            </a:pPr>
            <a:r>
              <a:rPr lang="en-US" dirty="0"/>
              <a:t>Click to edit Master text styles</a:t>
            </a:r>
          </a:p>
          <a:p>
            <a:pPr lvl="1">
              <a:buClr>
                <a:schemeClr val="tx2"/>
              </a:buClr>
            </a:pPr>
            <a:r>
              <a:rPr lang="en-US" dirty="0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 dirty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95111" y="-2"/>
            <a:ext cx="10324349" cy="1038579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>
              <a:defRPr lang="en-ZA" sz="1800" b="1">
                <a:solidFill>
                  <a:srgbClr val="002060"/>
                </a:solidFill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6011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448A-6F8C-40F7-8067-14A22AC15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411DC-CD35-469F-A4AB-0821A2ECE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D0878-AEEC-4527-8794-C4E3DAD70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05B45-C942-4650-BEFC-476FF8EC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2A37D-F51E-47E4-86E1-3F1E809E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0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462F-4EFB-4F8A-A4F1-F2E58AE1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32136-8405-4C48-8929-83E23608A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D586-E8D4-4ED1-B599-96BC4BF6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F233D-030E-4605-B682-0EF258C3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52CCB-C3A4-48FC-B93B-D966848C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0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FF1D-55F6-46A3-B086-82C591BD8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7ADC9-DEF3-4E21-9FA6-ACA93EAE4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8F6F6-699D-46BB-BEBF-64B34A8F8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D8821-93E0-47D8-BF54-D9856323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B8B61-D3C2-4CB9-B635-9BF7ED4E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3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99EE-BA7A-4615-81F9-4D340C94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2AA54-E62B-4F71-A520-B308644D3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FF9D5-2CDF-490A-BBC1-3EE93EDD0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7E20E-B79D-4385-BD0F-2D88CA39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3DF2F-B885-4FAD-BD0A-772441CC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310F4-80F8-4043-8FF8-AE311B53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97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FF4A-6777-4584-AB45-A09DBDA7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009A5-3BB5-4E71-BED0-C44964EEB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3A3D8-014D-4F07-810D-F3DCF1188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049C5-2FAD-4917-BE5D-CB6070C0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D99922-8133-4B54-B4E9-710301539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FA18EE-46C6-4AF0-AA0C-5247A6EA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ECD5CA-F1F6-4C04-9BD5-D04BC1C7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BE2DA-64F5-4990-91F7-36CC281E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6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BD84-C7FC-4E07-9030-DF2A51C1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5E13F5-F173-44C8-89FE-A437CBEBC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BFA0E-5C19-4665-90D9-1E204CD9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60C34D-9613-46D5-B2D2-F3D697D9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2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6A9A3-EE06-4663-9308-574CD01D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D9F9D-3BFC-4B60-B119-8B8BE1FB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E7A73-4D2D-4FB4-98FF-9E938D5A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054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5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10A0C-B9A7-495A-9F2D-593BA0FFD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2E320-B821-4CEE-81D2-422273278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0996B-4B18-4E95-A134-B04F52743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2892B-4136-4AAB-B469-B55E1D41422F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1CA03-1F72-4315-87D4-B1C2F76D4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F28D9-78B9-4639-9EF1-1F33C923D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13E9C-57D8-49E1-BC17-B619D6178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4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143603" y="5510493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spc="300" dirty="0">
                <a:solidFill>
                  <a:prstClr val="white"/>
                </a:solidFill>
              </a:rPr>
              <a:t>14|03|2018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3" y="300567"/>
            <a:ext cx="10126136" cy="4826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15" name="Picture 14" descr="Logo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950" y="359867"/>
            <a:ext cx="1741079" cy="358544"/>
          </a:xfrm>
          <a:prstGeom prst="rect">
            <a:avLst/>
          </a:prstGeom>
        </p:spPr>
      </p:pic>
      <p:pic>
        <p:nvPicPr>
          <p:cNvPr id="16" name="Picture 15" descr="strip-new-2.jpg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3" y="287867"/>
            <a:ext cx="10126123" cy="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5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chart" Target="../charts/chart12.xml"/><Relationship Id="rId5" Type="http://schemas.openxmlformats.org/officeDocument/2006/relationships/hyperlink" Target="https://1drv.ms/x/s!AoW25YLlehZohUFphklAsix154QU?e=fx8WW2" TargetMode="External"/><Relationship Id="rId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7.emf"/><Relationship Id="rId4" Type="http://schemas.openxmlformats.org/officeDocument/2006/relationships/oleObject" Target="file:///C:\Users\Aderoju\Desktop\Distel\Report\Primary%20Sales%20Report.xlsb!Team%20Performance%20-%20QTD!R3C1:R28C1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8.emf"/><Relationship Id="rId4" Type="http://schemas.openxmlformats.org/officeDocument/2006/relationships/oleObject" Target="file:///C:\Users\Aderoju\Desktop\Distel\Report\Primary%20Sales%20Report.xlsb!Team%20Performance%20-%20QTD!R32C1:R57C1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9.emf"/><Relationship Id="rId4" Type="http://schemas.openxmlformats.org/officeDocument/2006/relationships/oleObject" Target="file:///C:\Users\Aderoju\Desktop\Distel\Report\Primary%20Sales%20Report.xlsb!Team%20Performance%20-%20QTD!R64C1:R82C1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1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Relationship Id="rId6" Type="http://schemas.openxmlformats.org/officeDocument/2006/relationships/oleObject" Target="file:///C:\Users\Aderoju\Desktop\Distel\Report\Primary%20Sales%20Report.xlsb!Team%20Performance%20-%20Q1!R32C1:R56C7" TargetMode="External"/><Relationship Id="rId5" Type="http://schemas.openxmlformats.org/officeDocument/2006/relationships/image" Target="../media/image50.emf"/><Relationship Id="rId4" Type="http://schemas.openxmlformats.org/officeDocument/2006/relationships/oleObject" Target="file:///C:\Users\Aderoju\Desktop\Distel\Report\Primary%20Sales%20Report.xlsb!Team%20Performance%20-%20Q1!R4C1:R28C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6" Type="http://schemas.openxmlformats.org/officeDocument/2006/relationships/oleObject" Target="file:///C:\Users\Aderoju\Desktop\Distel\Report\Primary%20Sales%20Report.xlsb!Team%20Performance%20-%20Q2!R32C1:R56C7" TargetMode="External"/><Relationship Id="rId5" Type="http://schemas.openxmlformats.org/officeDocument/2006/relationships/image" Target="../media/image52.emf"/><Relationship Id="rId4" Type="http://schemas.openxmlformats.org/officeDocument/2006/relationships/oleObject" Target="file:///C:\Users\Aderoju\Desktop\Distel\Report\Primary%20Sales%20Report.xlsb!Team%20Performance%20-%20Q2!R4C1:R28C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6" Type="http://schemas.openxmlformats.org/officeDocument/2006/relationships/oleObject" Target="file:///C:\Users\Aderoju\Desktop\Distel\Report\Primary%20Sales%20Report.xlsb!Team%20Performance%20-%20H1!R32C1:R56C13" TargetMode="External"/><Relationship Id="rId5" Type="http://schemas.openxmlformats.org/officeDocument/2006/relationships/image" Target="../media/image54.emf"/><Relationship Id="rId4" Type="http://schemas.openxmlformats.org/officeDocument/2006/relationships/oleObject" Target="file:///C:\Users\Aderoju\Desktop\Distel\Report\Primary%20Sales%20Report.xlsb!Team%20Performance%20-%20H1!R4C1:R28C1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3.vml"/><Relationship Id="rId6" Type="http://schemas.openxmlformats.org/officeDocument/2006/relationships/oleObject" Target="file:///C:\Users\Aderoju\Desktop\Distel\Report\Primary%20Sales%20Report.xlsb!Team%20Performance%20-%20Q3!R32C1:R56C7" TargetMode="External"/><Relationship Id="rId5" Type="http://schemas.openxmlformats.org/officeDocument/2006/relationships/image" Target="../media/image56.emf"/><Relationship Id="rId4" Type="http://schemas.openxmlformats.org/officeDocument/2006/relationships/oleObject" Target="file:///C:\Users\Aderoju\Desktop\Distel\Report\Primary%20Sales%20Report.xlsb!Team%20Performance%20-%20Q3!R4C1:R28C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9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4.vml"/><Relationship Id="rId6" Type="http://schemas.openxmlformats.org/officeDocument/2006/relationships/oleObject" Target="file:///C:\Users\Aderoju\Desktop\Distel\Report\Primary%20Sales%20Report.xlsb!Team%20Performance%20-%20Q4!R32C1:R56C7" TargetMode="External"/><Relationship Id="rId5" Type="http://schemas.openxmlformats.org/officeDocument/2006/relationships/image" Target="../media/image58.emf"/><Relationship Id="rId4" Type="http://schemas.openxmlformats.org/officeDocument/2006/relationships/oleObject" Target="file:///C:\Users\Aderoju\Desktop\Distel\Report\Primary%20Sales%20Report.xlsb!Team%20Performance%20-%20Q4!R4C1:R28C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1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5.vml"/><Relationship Id="rId6" Type="http://schemas.openxmlformats.org/officeDocument/2006/relationships/oleObject" Target="file:///C:\Users\Aderoju\Desktop\Distel\Report\Primary%20Sales%20Report.xlsb!Team%20Performance%20-%20H2!R33C1:R57C13" TargetMode="External"/><Relationship Id="rId5" Type="http://schemas.openxmlformats.org/officeDocument/2006/relationships/image" Target="../media/image60.emf"/><Relationship Id="rId4" Type="http://schemas.openxmlformats.org/officeDocument/2006/relationships/oleObject" Target="file:///C:\Users\Aderoju\Desktop\Distel\Report\Primary%20Sales%20Report.xlsb!Team%20Performance%20-%20H2!R4C1:R28C13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emf"/><Relationship Id="rId12" Type="http://schemas.openxmlformats.org/officeDocument/2006/relationships/chart" Target="../charts/chart5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oleObject" Target="file:///C:\Users\Aderoju\Desktop\Distel\Report\Primary%20Sales%20Report.xlsb!Charts!R2C39" TargetMode="External"/><Relationship Id="rId11" Type="http://schemas.openxmlformats.org/officeDocument/2006/relationships/image" Target="../media/image6.emf"/><Relationship Id="rId5" Type="http://schemas.openxmlformats.org/officeDocument/2006/relationships/chart" Target="../charts/chart2.xml"/><Relationship Id="rId10" Type="http://schemas.openxmlformats.org/officeDocument/2006/relationships/oleObject" Target="file:///C:\Users\Aderoju\Desktop\Distel\Report\Primary%20Sales%20Report.xlsb!Charts!R3C36" TargetMode="External"/><Relationship Id="rId4" Type="http://schemas.openxmlformats.org/officeDocument/2006/relationships/chart" Target="../charts/chart1.xml"/><Relationship Id="rId9" Type="http://schemas.openxmlformats.org/officeDocument/2006/relationships/chart" Target="../charts/char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6.vml"/><Relationship Id="rId6" Type="http://schemas.openxmlformats.org/officeDocument/2006/relationships/oleObject" Target="file:///C:\Users\Aderoju\Desktop\Distel\Report\Primary%20Sales%20Report.xlsb!Team%20Performance%20-%20YTD!R32C1:R56C19" TargetMode="External"/><Relationship Id="rId5" Type="http://schemas.openxmlformats.org/officeDocument/2006/relationships/image" Target="../media/image62.emf"/><Relationship Id="rId4" Type="http://schemas.openxmlformats.org/officeDocument/2006/relationships/oleObject" Target="file:///C:\Users\Aderoju\Desktop\Distel\Report\Primary%20Sales%20Report.xlsb!Team%20Performance%20-%20YTD!R4C1:R28C1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file:///C:\Users\Aderoju\Desktop\Distel\Report\Primary%20Sales%20Report.xlsb!Brand%20Sales!R1C1:R22C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file:///C:\Users\Aderoju\Desktop\Distel\Report\Primary%20Sales%20Report.xlsb!Team%20Performance%20-%20MTD!R7C8:R31C13" TargetMode="Externa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file:///C:\Users\Aderoju\Desktop\Distel\Report\Primary%20Sales%20Report.xlsb!Team%20Performance%20-%20MTD!R1C1:R6C6" TargetMode="External"/><Relationship Id="rId11" Type="http://schemas.openxmlformats.org/officeDocument/2006/relationships/image" Target="../media/image11.emf"/><Relationship Id="rId5" Type="http://schemas.openxmlformats.org/officeDocument/2006/relationships/image" Target="../media/image8.emf"/><Relationship Id="rId10" Type="http://schemas.openxmlformats.org/officeDocument/2006/relationships/oleObject" Target="file:///C:\Users\Aderoju\Desktop\Distel\Report\Primary%20Sales%20Report.xlsb!Team%20Performance%20-%20MTD!R7C1:R31C6" TargetMode="External"/><Relationship Id="rId4" Type="http://schemas.openxmlformats.org/officeDocument/2006/relationships/oleObject" Target="file:///C:\Users\Aderoju\Desktop\Distel\Report\Primary%20Sales%20Report.xlsb!Team%20Performance%20-%20MTD!R1C8:R6C13" TargetMode="External"/><Relationship Id="rId9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!Trend%20Analysis!R1C1:R30C7" TargetMode="Externa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emf"/><Relationship Id="rId5" Type="http://schemas.openxmlformats.org/officeDocument/2006/relationships/oleObject" Target="file:///C:\Users\Aderoju\Desktop\Distel\Report\Primary%20Sales%20Report.xlsb!Trend%20Analysis!R1C9:R30C15" TargetMode="Externa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eroju\Desktop\Distel\Report\Primary%20Sales%20Report.xlsb!Trend%20Analysis!R36C9:R56C15" TargetMode="Externa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emf"/><Relationship Id="rId5" Type="http://schemas.openxmlformats.org/officeDocument/2006/relationships/oleObject" Target="file:///C:\Users\Aderoju\Desktop\Distel\Report\Primary%20Sales%20Report.xlsb!Trend%20Analysis!R36C1:R56C7" TargetMode="Externa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emf"/><Relationship Id="rId18" Type="http://schemas.openxmlformats.org/officeDocument/2006/relationships/oleObject" Target="file:///C:\Users\Aderoju\Desktop\Distel\Report\Primary%20Sales%20Report.xlsb!Charts!R45C25" TargetMode="External"/><Relationship Id="rId26" Type="http://schemas.openxmlformats.org/officeDocument/2006/relationships/oleObject" Target="file:///C:\Users\Aderoju\Desktop\Distel\Report\Primary%20Sales%20Report.xlsb!Charts!R45C26" TargetMode="External"/><Relationship Id="rId39" Type="http://schemas.openxmlformats.org/officeDocument/2006/relationships/oleObject" Target="file:///C:\Users\Aderoju\Desktop\Distel\Report\Primary%20Sales%20Report.xlsb!Charts!R44C27" TargetMode="External"/><Relationship Id="rId21" Type="http://schemas.openxmlformats.org/officeDocument/2006/relationships/image" Target="../media/image24.emf"/><Relationship Id="rId34" Type="http://schemas.openxmlformats.org/officeDocument/2006/relationships/oleObject" Target="file:///C:\Users\Aderoju\Desktop\Distel\Report\Primary%20Sales%20Report.xlsb!Charts!R45C23" TargetMode="External"/><Relationship Id="rId42" Type="http://schemas.openxmlformats.org/officeDocument/2006/relationships/image" Target="../media/image34.emf"/><Relationship Id="rId47" Type="http://schemas.openxmlformats.org/officeDocument/2006/relationships/oleObject" Target="file:///C:\Users\Aderoju\Desktop\Distel\Report\Primary%20Sales%20Report.xlsb!Charts!R45C28" TargetMode="External"/><Relationship Id="rId50" Type="http://schemas.openxmlformats.org/officeDocument/2006/relationships/image" Target="../media/image38.emf"/><Relationship Id="rId55" Type="http://schemas.openxmlformats.org/officeDocument/2006/relationships/oleObject" Target="file:///C:\Users\Aderoju\Desktop\Distel\Report\Primary%20Sales%20Report.xlsb!Charts!R43C28" TargetMode="External"/><Relationship Id="rId63" Type="http://schemas.openxmlformats.org/officeDocument/2006/relationships/oleObject" Target="file:///C:\Users\Aderoju\Desktop\Distel\Report\Primary%20Sales%20Report.xlsb!Charts!%5bPrimary%20Sales%20Report.xlsb%5dCharts%20Chart%2019" TargetMode="External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file:///C:\Users\Aderoju\Desktop\Distel\Report\Primary%20Sales%20Report.xlsb!Charts!R45C24" TargetMode="External"/><Relationship Id="rId29" Type="http://schemas.openxmlformats.org/officeDocument/2006/relationships/image" Target="../media/image28.emf"/><Relationship Id="rId11" Type="http://schemas.openxmlformats.org/officeDocument/2006/relationships/image" Target="../media/image19.emf"/><Relationship Id="rId24" Type="http://schemas.openxmlformats.org/officeDocument/2006/relationships/oleObject" Target="file:///C:\Users\Aderoju\Desktop\Distel\Report\Primary%20Sales%20Report.xlsb!Charts!R44C26" TargetMode="External"/><Relationship Id="rId32" Type="http://schemas.openxmlformats.org/officeDocument/2006/relationships/oleObject" Target="file:///C:\Users\Aderoju\Desktop\Distel\Report\Primary%20Sales%20Report.xlsb!Charts!R44C23" TargetMode="External"/><Relationship Id="rId37" Type="http://schemas.openxmlformats.org/officeDocument/2006/relationships/image" Target="../media/image32.emf"/><Relationship Id="rId40" Type="http://schemas.openxmlformats.org/officeDocument/2006/relationships/image" Target="../media/image33.emf"/><Relationship Id="rId45" Type="http://schemas.openxmlformats.org/officeDocument/2006/relationships/oleObject" Target="file:///C:\Users\Aderoju\Desktop\Distel\Report\Primary%20Sales%20Report.xlsb!Charts!R42C28" TargetMode="External"/><Relationship Id="rId53" Type="http://schemas.openxmlformats.org/officeDocument/2006/relationships/oleObject" Target="file:///C:\Users\Aderoju\Desktop\Distel\Report\Primary%20Sales%20Report.xlsb!Charts!R60C33" TargetMode="External"/><Relationship Id="rId58" Type="http://schemas.openxmlformats.org/officeDocument/2006/relationships/image" Target="../media/image41.emf"/><Relationship Id="rId5" Type="http://schemas.openxmlformats.org/officeDocument/2006/relationships/image" Target="../media/image16.emf"/><Relationship Id="rId61" Type="http://schemas.openxmlformats.org/officeDocument/2006/relationships/oleObject" Target="file:///C:\Users\Aderoju\Desktop\Distel\Report\Primary%20Sales%20Report.xlsb!Charts!%5bPrimary%20Sales%20Report.xlsb%5dCharts%20Chart%2020" TargetMode="External"/><Relationship Id="rId19" Type="http://schemas.openxmlformats.org/officeDocument/2006/relationships/image" Target="../media/image23.emf"/><Relationship Id="rId14" Type="http://schemas.openxmlformats.org/officeDocument/2006/relationships/oleObject" Target="file:///C:\Users\Aderoju\Desktop\Distel\Report\Primary%20Sales%20Report.xlsb!Charts!R44C25" TargetMode="External"/><Relationship Id="rId22" Type="http://schemas.openxmlformats.org/officeDocument/2006/relationships/oleObject" Target="file:///C:\Users\Aderoju\Desktop\Distel\Report\Primary%20Sales%20Report.xlsb!Charts!R43C26" TargetMode="External"/><Relationship Id="rId27" Type="http://schemas.openxmlformats.org/officeDocument/2006/relationships/image" Target="../media/image27.emf"/><Relationship Id="rId30" Type="http://schemas.openxmlformats.org/officeDocument/2006/relationships/oleObject" Target="file:///C:\Users\Aderoju\Desktop\Distel\Report\Primary%20Sales%20Report.xlsb!Charts!R43C23" TargetMode="External"/><Relationship Id="rId35" Type="http://schemas.openxmlformats.org/officeDocument/2006/relationships/image" Target="../media/image31.emf"/><Relationship Id="rId43" Type="http://schemas.openxmlformats.org/officeDocument/2006/relationships/oleObject" Target="file:///C:\Users\Aderoju\Desktop\Distel\Report\Primary%20Sales%20Report.xlsb!Charts!R58C33" TargetMode="External"/><Relationship Id="rId48" Type="http://schemas.openxmlformats.org/officeDocument/2006/relationships/image" Target="../media/image37.emf"/><Relationship Id="rId56" Type="http://schemas.openxmlformats.org/officeDocument/2006/relationships/image" Target="../media/image40.emf"/><Relationship Id="rId64" Type="http://schemas.openxmlformats.org/officeDocument/2006/relationships/image" Target="../media/image44.emf"/><Relationship Id="rId8" Type="http://schemas.openxmlformats.org/officeDocument/2006/relationships/oleObject" Target="file:///C:\Users\Aderoju\Desktop\Distel\Report\Primary%20Sales%20Report.xlsb!Charts!R43C24" TargetMode="External"/><Relationship Id="rId51" Type="http://schemas.openxmlformats.org/officeDocument/2006/relationships/oleObject" Target="file:///C:\Users\Aderoju\Desktop\Distel\Report\Primary%20Sales%20Report.xlsb!Charts!R44C28" TargetMode="External"/><Relationship Id="rId3" Type="http://schemas.openxmlformats.org/officeDocument/2006/relationships/notesSlide" Target="../notesSlides/notesSlide6.xml"/><Relationship Id="rId12" Type="http://schemas.openxmlformats.org/officeDocument/2006/relationships/oleObject" Target="file:///C:\Users\Aderoju\Desktop\Distel\Report\Primary%20Sales%20Report.xlsb!Charts!R44C24" TargetMode="External"/><Relationship Id="rId17" Type="http://schemas.openxmlformats.org/officeDocument/2006/relationships/image" Target="../media/image22.emf"/><Relationship Id="rId25" Type="http://schemas.openxmlformats.org/officeDocument/2006/relationships/image" Target="../media/image26.emf"/><Relationship Id="rId33" Type="http://schemas.openxmlformats.org/officeDocument/2006/relationships/image" Target="../media/image30.emf"/><Relationship Id="rId38" Type="http://schemas.openxmlformats.org/officeDocument/2006/relationships/oleObject" Target="file:///C:\Users\Aderoju\Desktop\Distel\Report\Primary%20Sales%20Report.xlsb!Charts!R43C27" TargetMode="External"/><Relationship Id="rId46" Type="http://schemas.openxmlformats.org/officeDocument/2006/relationships/image" Target="../media/image36.emf"/><Relationship Id="rId59" Type="http://schemas.openxmlformats.org/officeDocument/2006/relationships/oleObject" Target="file:///C:\Users\Aderoju\Desktop\Distel\Report\Primary%20Sales%20Report.xlsb!Charts!%5bPrimary%20Sales%20Report.xlsb%5dCharts%20Chart%2018" TargetMode="External"/><Relationship Id="rId20" Type="http://schemas.openxmlformats.org/officeDocument/2006/relationships/oleObject" Target="file:///C:\Users\Aderoju\Desktop\Distel\Report\Primary%20Sales%20Report.xlsb!Charts!R42C26" TargetMode="External"/><Relationship Id="rId41" Type="http://schemas.openxmlformats.org/officeDocument/2006/relationships/oleObject" Target="file:///C:\Users\Aderoju\Desktop\Distel\Report\Primary%20Sales%20Report.xlsb!Charts!R45C27" TargetMode="External"/><Relationship Id="rId54" Type="http://schemas.openxmlformats.org/officeDocument/2006/relationships/oleObject" Target="file:///C:\Users\Aderoju\Desktop\Distel\Report\Primary%20Sales%20Report.xlsb!Charts!R59C33" TargetMode="External"/><Relationship Id="rId62" Type="http://schemas.openxmlformats.org/officeDocument/2006/relationships/image" Target="../media/image43.emf"/><Relationship Id="rId1" Type="http://schemas.openxmlformats.org/officeDocument/2006/relationships/vmlDrawing" Target="../drawings/vmlDrawing6.vml"/><Relationship Id="rId6" Type="http://schemas.openxmlformats.org/officeDocument/2006/relationships/oleObject" Target="file:///C:\Users\Aderoju\Desktop\Distel\Report\Primary%20Sales%20Report.xlsb!Charts!R42C25" TargetMode="External"/><Relationship Id="rId15" Type="http://schemas.openxmlformats.org/officeDocument/2006/relationships/image" Target="../media/image21.emf"/><Relationship Id="rId23" Type="http://schemas.openxmlformats.org/officeDocument/2006/relationships/image" Target="../media/image25.emf"/><Relationship Id="rId28" Type="http://schemas.openxmlformats.org/officeDocument/2006/relationships/package" Target="../embeddings/Microsoft_Excel_Binary_Worksheet.xlsb"/><Relationship Id="rId36" Type="http://schemas.openxmlformats.org/officeDocument/2006/relationships/oleObject" Target="file:///C:\Users\Aderoju\Desktop\Distel\Report\Primary%20Sales%20Report.xlsb!Charts!R42C27" TargetMode="External"/><Relationship Id="rId49" Type="http://schemas.openxmlformats.org/officeDocument/2006/relationships/oleObject" Target="file:///C:\Users\Aderoju\Desktop\Distel\Report\Primary%20Sales%20Report.xlsb!Charts!R61C33" TargetMode="External"/><Relationship Id="rId57" Type="http://schemas.openxmlformats.org/officeDocument/2006/relationships/oleObject" Target="file:///C:\Users\Aderoju\Desktop\Distel\Report\Primary%20Sales%20Report.xlsb!Charts!%5bPrimary%20Sales%20Report.xlsb%5dCharts%20Chart%207" TargetMode="External"/><Relationship Id="rId10" Type="http://schemas.openxmlformats.org/officeDocument/2006/relationships/oleObject" Target="file:///C:\Users\Aderoju\Desktop\Distel\Report\Primary%20Sales%20Report.xlsb!Charts!R43C25" TargetMode="External"/><Relationship Id="rId31" Type="http://schemas.openxmlformats.org/officeDocument/2006/relationships/image" Target="../media/image29.emf"/><Relationship Id="rId44" Type="http://schemas.openxmlformats.org/officeDocument/2006/relationships/image" Target="../media/image35.emf"/><Relationship Id="rId52" Type="http://schemas.openxmlformats.org/officeDocument/2006/relationships/image" Target="../media/image39.emf"/><Relationship Id="rId60" Type="http://schemas.openxmlformats.org/officeDocument/2006/relationships/image" Target="../media/image42.emf"/><Relationship Id="rId4" Type="http://schemas.openxmlformats.org/officeDocument/2006/relationships/oleObject" Target="file:///C:\Users\Aderoju\Desktop\Distel\Report\Primary%20Sales%20Report.xlsb!Charts!R42C24" TargetMode="External"/><Relationship Id="rId9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stell Images_complete-16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50"/>
            <a:ext cx="12191999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55067"/>
            <a:ext cx="12192000" cy="1463595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7410" y="188500"/>
            <a:ext cx="1774123" cy="487132"/>
          </a:xfrm>
          <a:prstGeom prst="rect">
            <a:avLst/>
          </a:prstGeom>
        </p:spPr>
      </p:pic>
      <p:pic>
        <p:nvPicPr>
          <p:cNvPr id="10" name="Picture 9" descr="strip-new-2.jp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500719"/>
            <a:ext cx="12191990" cy="10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66345" y="4807690"/>
            <a:ext cx="5259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spc="300" dirty="0">
                <a:solidFill>
                  <a:prstClr val="white"/>
                </a:solidFill>
              </a:rPr>
              <a:t>WEEKLY PERFORMANCE REVIEW</a:t>
            </a:r>
          </a:p>
        </p:txBody>
      </p:sp>
      <p:sp>
        <p:nvSpPr>
          <p:cNvPr id="8" name="Rectangle 7"/>
          <p:cNvSpPr/>
          <p:nvPr/>
        </p:nvSpPr>
        <p:spPr>
          <a:xfrm>
            <a:off x="4404783" y="5277994"/>
            <a:ext cx="33824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b="1" spc="300" dirty="0">
                <a:solidFill>
                  <a:prstClr val="white"/>
                </a:solidFill>
              </a:rPr>
              <a:t>PERIOD: </a:t>
            </a:r>
            <a:r>
              <a:rPr lang="en-NG" sz="1400" b="1" spc="300" dirty="0">
                <a:solidFill>
                  <a:prstClr val="white"/>
                </a:solidFill>
              </a:rPr>
              <a:t>J</a:t>
            </a:r>
            <a:r>
              <a:rPr lang="en-GB" sz="1400" b="1" spc="300" dirty="0">
                <a:solidFill>
                  <a:prstClr val="white"/>
                </a:solidFill>
              </a:rPr>
              <a:t>U</a:t>
            </a:r>
            <a:r>
              <a:rPr lang="en-US" sz="1400" b="1" spc="300" dirty="0">
                <a:solidFill>
                  <a:prstClr val="white"/>
                </a:solidFill>
              </a:rPr>
              <a:t>LY</a:t>
            </a:r>
            <a:r>
              <a:rPr lang="en-GB" sz="1400" b="1" spc="300" dirty="0">
                <a:solidFill>
                  <a:prstClr val="white"/>
                </a:solidFill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3762131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Customer Analysis</a:t>
            </a:r>
          </a:p>
        </p:txBody>
      </p:sp>
      <p:pic>
        <p:nvPicPr>
          <p:cNvPr id="3" name="Graphic 58" descr="Right pointing backhand index">
            <a:extLst>
              <a:ext uri="{FF2B5EF4-FFF2-40B4-BE49-F238E27FC236}">
                <a16:creationId xmlns:a16="http://schemas.microsoft.com/office/drawing/2014/main" id="{8E113B07-2767-4EED-1571-5AD06D380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543" y="6223904"/>
            <a:ext cx="738095" cy="630957"/>
          </a:xfrm>
          <a:prstGeom prst="rect">
            <a:avLst/>
          </a:prstGeom>
        </p:spPr>
      </p:pic>
      <p:sp>
        <p:nvSpPr>
          <p:cNvPr id="5" name="TextBox 66">
            <a:extLst>
              <a:ext uri="{FF2B5EF4-FFF2-40B4-BE49-F238E27FC236}">
                <a16:creationId xmlns:a16="http://schemas.microsoft.com/office/drawing/2014/main" id="{1ABBE068-A14B-7B63-5710-E79699CA61DD}"/>
              </a:ext>
            </a:extLst>
          </p:cNvPr>
          <p:cNvSpPr txBox="1"/>
          <p:nvPr/>
        </p:nvSpPr>
        <p:spPr>
          <a:xfrm>
            <a:off x="237677" y="6439771"/>
            <a:ext cx="545063" cy="2286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bg1"/>
                </a:solidFill>
              </a:rPr>
              <a:t>Click</a:t>
            </a:r>
          </a:p>
        </p:txBody>
      </p:sp>
      <p:sp>
        <p:nvSpPr>
          <p:cNvPr id="6" name="TextBox 66">
            <a:extLst>
              <a:ext uri="{FF2B5EF4-FFF2-40B4-BE49-F238E27FC236}">
                <a16:creationId xmlns:a16="http://schemas.microsoft.com/office/drawing/2014/main" id="{B3ECC582-E2B2-446D-B9AF-317A2004F02A}"/>
              </a:ext>
            </a:extLst>
          </p:cNvPr>
          <p:cNvSpPr txBox="1"/>
          <p:nvPr/>
        </p:nvSpPr>
        <p:spPr>
          <a:xfrm>
            <a:off x="832873" y="6346827"/>
            <a:ext cx="1791059" cy="31531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hlinkClick r:id="rId5"/>
              </a:rPr>
              <a:t>Link To Breakdown</a:t>
            </a:r>
            <a:endParaRPr 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2940AD8-8C81-4F4D-9E11-83E7CC6EEB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116708"/>
              </p:ext>
            </p:extLst>
          </p:nvPr>
        </p:nvGraphicFramePr>
        <p:xfrm>
          <a:off x="344558" y="941081"/>
          <a:ext cx="10005390" cy="4982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17AF4FE-5727-4F06-A214-DE1A9661AAA5}"/>
              </a:ext>
            </a:extLst>
          </p:cNvPr>
          <p:cNvSpPr/>
          <p:nvPr/>
        </p:nvSpPr>
        <p:spPr>
          <a:xfrm>
            <a:off x="344558" y="934279"/>
            <a:ext cx="10019794" cy="4989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0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68CA3-53C2-49DC-B4CE-80BC4CE256F9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Territory Performance – QTD (Value)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4C8F0-017F-472C-882D-D092C36ECF74}"/>
              </a:ext>
            </a:extLst>
          </p:cNvPr>
          <p:cNvSpPr/>
          <p:nvPr/>
        </p:nvSpPr>
        <p:spPr>
          <a:xfrm>
            <a:off x="123670" y="843783"/>
            <a:ext cx="11892484" cy="58863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7CFB6F-6285-48C9-8824-97CB07FF13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0409600"/>
              </p:ext>
            </p:extLst>
          </p:nvPr>
        </p:nvGraphicFramePr>
        <p:xfrm>
          <a:off x="175846" y="843783"/>
          <a:ext cx="11840308" cy="5886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" name="Binary Worksheet" r:id="rId4" imgW="21688619" imgH="6962971" progId="Excel.SheetBinaryMacroEnabled.12">
                  <p:link updateAutomatic="1"/>
                </p:oleObj>
              </mc:Choice>
              <mc:Fallback>
                <p:oleObj name="Binary Worksheet" r:id="rId4" imgW="21688619" imgH="6962971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846" y="843783"/>
                        <a:ext cx="11840308" cy="5886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217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68CA3-53C2-49DC-B4CE-80BC4CE256F9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Territory Performance – QTD (Cases)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4C8F0-017F-472C-882D-D092C36ECF74}"/>
              </a:ext>
            </a:extLst>
          </p:cNvPr>
          <p:cNvSpPr/>
          <p:nvPr/>
        </p:nvSpPr>
        <p:spPr>
          <a:xfrm>
            <a:off x="123670" y="843783"/>
            <a:ext cx="11928019" cy="58863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9E94B39-8806-415F-86A4-E007A1337A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320126"/>
              </p:ext>
            </p:extLst>
          </p:nvPr>
        </p:nvGraphicFramePr>
        <p:xfrm>
          <a:off x="140311" y="843782"/>
          <a:ext cx="11911378" cy="5886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" name="Binary Worksheet" r:id="rId4" imgW="21688619" imgH="6962971" progId="Excel.SheetBinaryMacroEnabled.12">
                  <p:link updateAutomatic="1"/>
                </p:oleObj>
              </mc:Choice>
              <mc:Fallback>
                <p:oleObj name="Binary Worksheet" r:id="rId4" imgW="21688619" imgH="6962971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11" y="843782"/>
                        <a:ext cx="11911378" cy="5886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8073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68CA3-53C2-49DC-B4CE-80BC4CE256F9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Regional Performance – QTD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4C8F0-017F-472C-882D-D092C36ECF74}"/>
              </a:ext>
            </a:extLst>
          </p:cNvPr>
          <p:cNvSpPr/>
          <p:nvPr/>
        </p:nvSpPr>
        <p:spPr>
          <a:xfrm>
            <a:off x="123670" y="858128"/>
            <a:ext cx="11892484" cy="4346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C27DEB2-819B-45C0-8016-44FC7F2051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165487"/>
              </p:ext>
            </p:extLst>
          </p:nvPr>
        </p:nvGraphicFramePr>
        <p:xfrm>
          <a:off x="123671" y="963843"/>
          <a:ext cx="11892484" cy="4241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7" name="Binary Worksheet" r:id="rId4" imgW="21688619" imgH="4733738" progId="Excel.SheetBinaryMacroEnabled.12">
                  <p:link updateAutomatic="1"/>
                </p:oleObj>
              </mc:Choice>
              <mc:Fallback>
                <p:oleObj name="Binary Worksheet" r:id="rId4" imgW="21688619" imgH="4733738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671" y="963843"/>
                        <a:ext cx="11892484" cy="4241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6269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Q1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F5300CB-26D0-4FD1-B15D-59559B7E3D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888619"/>
              </p:ext>
            </p:extLst>
          </p:nvPr>
        </p:nvGraphicFramePr>
        <p:xfrm>
          <a:off x="210439" y="909638"/>
          <a:ext cx="5819522" cy="574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0" name="Binary Worksheet" r:id="rId4" imgW="6391464" imgH="5248339" progId="Excel.SheetBinaryMacroEnabled.12">
                  <p:link updateAutomatic="1"/>
                </p:oleObj>
              </mc:Choice>
              <mc:Fallback>
                <p:oleObj name="Binary Worksheet" r:id="rId4" imgW="6391464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0439" y="909638"/>
                        <a:ext cx="5819522" cy="5741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4CE4FCF-7792-44C7-985B-2429D4525D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168854"/>
              </p:ext>
            </p:extLst>
          </p:nvPr>
        </p:nvGraphicFramePr>
        <p:xfrm>
          <a:off x="6162039" y="909638"/>
          <a:ext cx="5819522" cy="5741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1" name="Binary Worksheet" r:id="rId6" imgW="6391464" imgH="5248339" progId="Excel.SheetBinaryMacroEnabled.12">
                  <p:link updateAutomatic="1"/>
                </p:oleObj>
              </mc:Choice>
              <mc:Fallback>
                <p:oleObj name="Binary Worksheet" r:id="rId6" imgW="6391464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62039" y="909638"/>
                        <a:ext cx="5819522" cy="57412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67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Q2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FD7B012-19B6-4DB8-9BA9-8B1E69C5C3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660584"/>
              </p:ext>
            </p:extLst>
          </p:nvPr>
        </p:nvGraphicFramePr>
        <p:xfrm>
          <a:off x="210439" y="909638"/>
          <a:ext cx="5885561" cy="570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4" name="Binary Worksheet" r:id="rId4" imgW="6391464" imgH="5248339" progId="Excel.SheetBinaryMacroEnabled.12">
                  <p:link updateAutomatic="1"/>
                </p:oleObj>
              </mc:Choice>
              <mc:Fallback>
                <p:oleObj name="Binary Worksheet" r:id="rId4" imgW="6391464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0439" y="909638"/>
                        <a:ext cx="5885561" cy="570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382EA1-CE11-4BCE-AB4F-70CB570EDB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818907"/>
              </p:ext>
            </p:extLst>
          </p:nvPr>
        </p:nvGraphicFramePr>
        <p:xfrm>
          <a:off x="6162038" y="909638"/>
          <a:ext cx="5819521" cy="570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5" name="Binary Worksheet" r:id="rId6" imgW="6391464" imgH="5248339" progId="Excel.SheetBinaryMacroEnabled.12">
                  <p:link updateAutomatic="1"/>
                </p:oleObj>
              </mc:Choice>
              <mc:Fallback>
                <p:oleObj name="Binary Worksheet" r:id="rId6" imgW="6391464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62038" y="909638"/>
                        <a:ext cx="5819521" cy="570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0548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H1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4A3F8FA-BA82-4426-AE28-CED1B7BF1F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839756"/>
              </p:ext>
            </p:extLst>
          </p:nvPr>
        </p:nvGraphicFramePr>
        <p:xfrm>
          <a:off x="197186" y="879959"/>
          <a:ext cx="5885561" cy="5744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8" name="Binary Worksheet" r:id="rId4" imgW="6495890" imgH="5248339" progId="Excel.SheetBinaryMacroEnabled.12">
                  <p:link updateAutomatic="1"/>
                </p:oleObj>
              </mc:Choice>
              <mc:Fallback>
                <p:oleObj name="Binary Worksheet" r:id="rId4" imgW="6495890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186" y="879959"/>
                        <a:ext cx="5885561" cy="5744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A85C2BA-6AC6-4BDB-BA72-79DAD8065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941655"/>
              </p:ext>
            </p:extLst>
          </p:nvPr>
        </p:nvGraphicFramePr>
        <p:xfrm>
          <a:off x="6188543" y="906463"/>
          <a:ext cx="5793018" cy="5717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9" name="Binary Worksheet" r:id="rId6" imgW="6495890" imgH="5248339" progId="Excel.SheetBinaryMacroEnabled.12">
                  <p:link updateAutomatic="1"/>
                </p:oleObj>
              </mc:Choice>
              <mc:Fallback>
                <p:oleObj name="Binary Worksheet" r:id="rId6" imgW="6495890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8543" y="906463"/>
                        <a:ext cx="5793018" cy="5717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9065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Q3 performance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70F5E41-795A-4178-AA48-4895EEE44A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336892"/>
              </p:ext>
            </p:extLst>
          </p:nvPr>
        </p:nvGraphicFramePr>
        <p:xfrm>
          <a:off x="197187" y="909638"/>
          <a:ext cx="5885561" cy="570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2" name="Binary Worksheet" r:id="rId4" imgW="6391464" imgH="5248339" progId="Excel.SheetBinaryMacroEnabled.12">
                  <p:link updateAutomatic="1"/>
                </p:oleObj>
              </mc:Choice>
              <mc:Fallback>
                <p:oleObj name="Binary Worksheet" r:id="rId4" imgW="6391464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187" y="909638"/>
                        <a:ext cx="5885561" cy="570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B09DA67-4225-4069-8B67-0BB399B4ED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574076"/>
              </p:ext>
            </p:extLst>
          </p:nvPr>
        </p:nvGraphicFramePr>
        <p:xfrm>
          <a:off x="6188543" y="923994"/>
          <a:ext cx="5779766" cy="5692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3" name="Binary Worksheet" r:id="rId6" imgW="6391464" imgH="5248339" progId="Excel.SheetBinaryMacroEnabled.12">
                  <p:link updateAutomatic="1"/>
                </p:oleObj>
              </mc:Choice>
              <mc:Fallback>
                <p:oleObj name="Binary Worksheet" r:id="rId6" imgW="6391464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88543" y="923994"/>
                        <a:ext cx="5779766" cy="5692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8538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Q4 performance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A03551A-1066-4F99-831C-2D2AAE76B4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35924"/>
              </p:ext>
            </p:extLst>
          </p:nvPr>
        </p:nvGraphicFramePr>
        <p:xfrm>
          <a:off x="197187" y="909638"/>
          <a:ext cx="5885561" cy="571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" name="Binary Worksheet" r:id="rId4" imgW="6391464" imgH="5248339" progId="Excel.SheetBinaryMacroEnabled.12">
                  <p:link updateAutomatic="1"/>
                </p:oleObj>
              </mc:Choice>
              <mc:Fallback>
                <p:oleObj name="Binary Worksheet" r:id="rId4" imgW="6391464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187" y="909638"/>
                        <a:ext cx="5885561" cy="5710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D608F67-8FE0-454B-B6F9-A71326B91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885374"/>
              </p:ext>
            </p:extLst>
          </p:nvPr>
        </p:nvGraphicFramePr>
        <p:xfrm>
          <a:off x="6175291" y="872396"/>
          <a:ext cx="5698657" cy="5747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9" name="Binary Worksheet" r:id="rId6" imgW="6391464" imgH="5248339" progId="Excel.SheetBinaryMacroEnabled.12">
                  <p:link updateAutomatic="1"/>
                </p:oleObj>
              </mc:Choice>
              <mc:Fallback>
                <p:oleObj name="Binary Worksheet" r:id="rId6" imgW="6391464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75291" y="872396"/>
                        <a:ext cx="5698657" cy="5747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45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H2 performance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62039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CB4149A-657E-4160-BFF3-E41D4CDFEF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509133"/>
              </p:ext>
            </p:extLst>
          </p:nvPr>
        </p:nvGraphicFramePr>
        <p:xfrm>
          <a:off x="210605" y="925513"/>
          <a:ext cx="5819522" cy="569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3" name="Binary Worksheet" r:id="rId4" imgW="7172133" imgH="5248339" progId="Excel.SheetBinaryMacroEnabled.12">
                  <p:link updateAutomatic="1"/>
                </p:oleObj>
              </mc:Choice>
              <mc:Fallback>
                <p:oleObj name="Binary Worksheet" r:id="rId4" imgW="7172133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0605" y="925513"/>
                        <a:ext cx="5819522" cy="5691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B8A438-8216-4B70-AE83-6A8A20BB3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240808"/>
              </p:ext>
            </p:extLst>
          </p:nvPr>
        </p:nvGraphicFramePr>
        <p:xfrm>
          <a:off x="6162039" y="902804"/>
          <a:ext cx="5819356" cy="5713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4" name="Binary Worksheet" r:id="rId6" imgW="7172133" imgH="5248339" progId="Excel.SheetBinaryMacroEnabled.12">
                  <p:link updateAutomatic="1"/>
                </p:oleObj>
              </mc:Choice>
              <mc:Fallback>
                <p:oleObj name="Binary Worksheet" r:id="rId6" imgW="7172133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62039" y="902804"/>
                        <a:ext cx="5819356" cy="5713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1828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DE0E76-2AE4-46C3-AE1C-A9618D8A85A4}"/>
              </a:ext>
            </a:extLst>
          </p:cNvPr>
          <p:cNvSpPr/>
          <p:nvPr/>
        </p:nvSpPr>
        <p:spPr>
          <a:xfrm>
            <a:off x="153193" y="998499"/>
            <a:ext cx="8314850" cy="28173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343FCB-0063-4283-9523-CECAF06013A7}"/>
              </a:ext>
            </a:extLst>
          </p:cNvPr>
          <p:cNvSpPr/>
          <p:nvPr/>
        </p:nvSpPr>
        <p:spPr>
          <a:xfrm>
            <a:off x="153193" y="3894139"/>
            <a:ext cx="3054241" cy="28485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D8788-6CCE-45C0-82BC-AEF882CE698F}"/>
              </a:ext>
            </a:extLst>
          </p:cNvPr>
          <p:cNvSpPr/>
          <p:nvPr/>
        </p:nvSpPr>
        <p:spPr>
          <a:xfrm>
            <a:off x="6527409" y="3925713"/>
            <a:ext cx="5598948" cy="2816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EA4A6F6-0061-4FB4-BBE7-85F47D01C546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Sales Revenue - MTD</a:t>
            </a:r>
            <a:endParaRPr lang="en-GB" sz="2000" b="1" cap="small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3A0C3EC-88A3-4793-9837-60AB89DFF6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9823850"/>
              </p:ext>
            </p:extLst>
          </p:nvPr>
        </p:nvGraphicFramePr>
        <p:xfrm>
          <a:off x="195397" y="3950376"/>
          <a:ext cx="2983195" cy="2781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47DDDD4-21B4-48C0-9C95-F44F39B324CE}"/>
              </a:ext>
            </a:extLst>
          </p:cNvPr>
          <p:cNvSpPr/>
          <p:nvPr/>
        </p:nvSpPr>
        <p:spPr>
          <a:xfrm>
            <a:off x="3269776" y="3914464"/>
            <a:ext cx="3201361" cy="2816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06A4BA8-BC5F-4426-8A6D-8D15DA368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8466112"/>
              </p:ext>
            </p:extLst>
          </p:nvPr>
        </p:nvGraphicFramePr>
        <p:xfrm>
          <a:off x="3326712" y="3980246"/>
          <a:ext cx="3072403" cy="2606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ABB2BA7-DB03-46AC-B6C2-5300F1FBD82A}"/>
              </a:ext>
            </a:extLst>
          </p:cNvPr>
          <p:cNvSpPr/>
          <p:nvPr/>
        </p:nvSpPr>
        <p:spPr>
          <a:xfrm>
            <a:off x="8539089" y="998500"/>
            <a:ext cx="3570764" cy="2817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A757831B-DA2B-47D4-9BB4-4D07CEE192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20771"/>
              </p:ext>
            </p:extLst>
          </p:nvPr>
        </p:nvGraphicFramePr>
        <p:xfrm>
          <a:off x="10072688" y="3267075"/>
          <a:ext cx="6096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9" name="Binary Worksheet" r:id="rId6" imgW="609713" imgH="323898" progId="Excel.SheetBinaryMacroEnabled.12">
                  <p:link updateAutomatic="1"/>
                </p:oleObj>
              </mc:Choice>
              <mc:Fallback>
                <p:oleObj name="Binary Worksheet" r:id="rId6" imgW="609713" imgH="323898" progId="Excel.SheetBinaryMacroEnabled.12">
                  <p:link updateAutomatic="1"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D5764F7-4052-4060-BC0E-914161CD3B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072688" y="3267075"/>
                        <a:ext cx="60960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C47CC383-D051-4782-A819-7A6A8F89C6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4022986"/>
              </p:ext>
            </p:extLst>
          </p:nvPr>
        </p:nvGraphicFramePr>
        <p:xfrm>
          <a:off x="195398" y="998914"/>
          <a:ext cx="8207146" cy="2750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B613F73A-D605-4CB3-9785-2306FCD9C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831800"/>
              </p:ext>
            </p:extLst>
          </p:nvPr>
        </p:nvGraphicFramePr>
        <p:xfrm>
          <a:off x="8579063" y="1043471"/>
          <a:ext cx="3490815" cy="2385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59FF523-AA7E-4513-9DCE-E436AC7A53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271036"/>
              </p:ext>
            </p:extLst>
          </p:nvPr>
        </p:nvGraphicFramePr>
        <p:xfrm>
          <a:off x="8878888" y="3468688"/>
          <a:ext cx="18383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0" name="Binary Worksheet" r:id="rId10" imgW="1838404" imgH="276117" progId="Excel.SheetBinaryMacroEnabled.12">
                  <p:link updateAutomatic="1"/>
                </p:oleObj>
              </mc:Choice>
              <mc:Fallback>
                <p:oleObj name="Binary Worksheet" r:id="rId10" imgW="1838404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878888" y="3468688"/>
                        <a:ext cx="18383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57A5778C-E459-4F8B-9EB3-937FF12EA0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870655"/>
              </p:ext>
            </p:extLst>
          </p:nvPr>
        </p:nvGraphicFramePr>
        <p:xfrm>
          <a:off x="6575655" y="3950375"/>
          <a:ext cx="5494223" cy="2781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1346539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YTD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300"/>
            <a:ext cx="5942806" cy="57784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201316" y="872396"/>
            <a:ext cx="5819522" cy="5778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B7C1C69-75EB-4A24-B1AC-38AD94C49F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188519"/>
              </p:ext>
            </p:extLst>
          </p:nvPr>
        </p:nvGraphicFramePr>
        <p:xfrm>
          <a:off x="171162" y="941388"/>
          <a:ext cx="5924838" cy="567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0" name="Binary Worksheet" r:id="rId4" imgW="6495890" imgH="5248339" progId="Excel.SheetBinaryMacroEnabled.12">
                  <p:link updateAutomatic="1"/>
                </p:oleObj>
              </mc:Choice>
              <mc:Fallback>
                <p:oleObj name="Binary Worksheet" r:id="rId4" imgW="6495890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1162" y="941388"/>
                        <a:ext cx="5924838" cy="567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49BFA4F-74B8-4282-AA97-E0F409E1F5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599316"/>
              </p:ext>
            </p:extLst>
          </p:nvPr>
        </p:nvGraphicFramePr>
        <p:xfrm>
          <a:off x="6201315" y="941388"/>
          <a:ext cx="5819521" cy="567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11" name="Binary Worksheet" r:id="rId6" imgW="6495890" imgH="5248339" progId="Excel.SheetBinaryMacroEnabled.12">
                  <p:link updateAutomatic="1"/>
                </p:oleObj>
              </mc:Choice>
              <mc:Fallback>
                <p:oleObj name="Binary Worksheet" r:id="rId6" imgW="6495890" imgH="524833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01315" y="941388"/>
                        <a:ext cx="5819521" cy="5675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280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stell Images_complete-3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4487587"/>
            <a:ext cx="12191999" cy="1491964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66071" y="4771905"/>
            <a:ext cx="2059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spc="3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7" name="Picture 6" descr="strip-new-2.jp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45189"/>
            <a:ext cx="12191989" cy="144000"/>
          </a:xfrm>
          <a:prstGeom prst="rect">
            <a:avLst/>
          </a:prstGeom>
        </p:spPr>
      </p:pic>
      <p:pic>
        <p:nvPicPr>
          <p:cNvPr id="9" name="Picture 8" descr="Distell-logo-whit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3504" y="171450"/>
            <a:ext cx="2217167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6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486171-5A02-4B32-8307-4ECA2E2A4A09}"/>
              </a:ext>
            </a:extLst>
          </p:cNvPr>
          <p:cNvSpPr/>
          <p:nvPr/>
        </p:nvSpPr>
        <p:spPr>
          <a:xfrm>
            <a:off x="153193" y="940770"/>
            <a:ext cx="11579771" cy="5507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Brand Sales Performance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00E24AC-6D80-41DB-A668-22A950D96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571567"/>
              </p:ext>
            </p:extLst>
          </p:nvPr>
        </p:nvGraphicFramePr>
        <p:xfrm>
          <a:off x="168762" y="904265"/>
          <a:ext cx="11564202" cy="5580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" name="Binary Worksheet" r:id="rId4" imgW="9134333" imgH="5753215" progId="Excel.SheetBinaryMacroEnabled.12">
                  <p:link updateAutomatic="1"/>
                </p:oleObj>
              </mc:Choice>
              <mc:Fallback>
                <p:oleObj name="Binary Worksheet" r:id="rId4" imgW="9134333" imgH="5753215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762" y="904265"/>
                        <a:ext cx="11564202" cy="5580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3988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486171-5A02-4B32-8307-4ECA2E2A4A09}"/>
              </a:ext>
            </a:extLst>
          </p:cNvPr>
          <p:cNvSpPr/>
          <p:nvPr/>
        </p:nvSpPr>
        <p:spPr>
          <a:xfrm>
            <a:off x="153193" y="942212"/>
            <a:ext cx="7889120" cy="29226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140311" y="364576"/>
            <a:ext cx="7277387" cy="36900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Regional Sales 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BBE9A-D55B-4A1B-8194-8BAF4EFBAF03}"/>
              </a:ext>
            </a:extLst>
          </p:cNvPr>
          <p:cNvSpPr/>
          <p:nvPr/>
        </p:nvSpPr>
        <p:spPr>
          <a:xfrm>
            <a:off x="153194" y="3965563"/>
            <a:ext cx="11873807" cy="2790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228EC8-8A58-4D5A-B36B-C2654D4DCF06}"/>
              </a:ext>
            </a:extLst>
          </p:cNvPr>
          <p:cNvSpPr/>
          <p:nvPr/>
        </p:nvSpPr>
        <p:spPr>
          <a:xfrm>
            <a:off x="8124243" y="939052"/>
            <a:ext cx="3914563" cy="2919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GB" sz="1600" u="sng" dirty="0">
                <a:solidFill>
                  <a:srgbClr val="00206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MTD Vs MTH TGT</a:t>
            </a:r>
          </a:p>
          <a:p>
            <a:pPr marL="400050" indent="-400050" algn="just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GB" sz="1400" dirty="0">
                <a:solidFill>
                  <a:srgbClr val="00206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West </a:t>
            </a:r>
            <a:r>
              <a:rPr lang="en-GB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-2.1</a:t>
            </a:r>
            <a:r>
              <a:rPr lang="en-GB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% Vs MTh TGT)</a:t>
            </a:r>
          </a:p>
          <a:p>
            <a:pPr marL="400050" indent="-400050" algn="just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GB" sz="1400" dirty="0">
                <a:solidFill>
                  <a:srgbClr val="00206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North </a:t>
            </a:r>
            <a:r>
              <a:rPr lang="en-GB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-20.6</a:t>
            </a:r>
            <a:r>
              <a:rPr lang="en-GB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% Vs MTh TGT)</a:t>
            </a:r>
          </a:p>
          <a:p>
            <a:pPr marL="400050" indent="-400050" algn="just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GB" sz="1400" dirty="0">
                <a:solidFill>
                  <a:srgbClr val="00206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South </a:t>
            </a:r>
            <a:r>
              <a:rPr lang="en-GB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(-</a:t>
            </a:r>
            <a:r>
              <a:rPr lang="en-US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12.0</a:t>
            </a:r>
            <a:r>
              <a:rPr lang="en-GB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% Vs MTh TGT)</a:t>
            </a:r>
          </a:p>
          <a:p>
            <a:pPr marL="400050" indent="-400050" algn="just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GB" sz="1400" dirty="0">
                <a:solidFill>
                  <a:srgbClr val="00206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Key Account </a:t>
            </a:r>
            <a:r>
              <a:rPr lang="en-GB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-14.3</a:t>
            </a:r>
            <a:r>
              <a:rPr lang="en-GB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% Vs MTh TGT)</a:t>
            </a:r>
          </a:p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GB" sz="1600" u="sng" dirty="0">
                <a:solidFill>
                  <a:srgbClr val="00206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Week On Week Performance</a:t>
            </a:r>
          </a:p>
          <a:p>
            <a:pPr marL="400050" indent="-400050" algn="just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GB" sz="1400" dirty="0">
                <a:solidFill>
                  <a:srgbClr val="00206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West </a:t>
            </a:r>
            <a:r>
              <a:rPr lang="en-GB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+2.5</a:t>
            </a:r>
            <a:r>
              <a:rPr lang="en-GB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% Vs </a:t>
            </a:r>
            <a:r>
              <a:rPr lang="en-GB" sz="1400" b="1" dirty="0" err="1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Wk</a:t>
            </a:r>
            <a:r>
              <a:rPr lang="en-US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2</a:t>
            </a:r>
            <a:r>
              <a:rPr lang="en-GB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)</a:t>
            </a:r>
          </a:p>
          <a:p>
            <a:pPr marL="400050" indent="-400050" algn="just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GB" sz="1400" dirty="0">
                <a:solidFill>
                  <a:srgbClr val="00206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North </a:t>
            </a:r>
            <a:r>
              <a:rPr lang="en-GB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+14.3</a:t>
            </a:r>
            <a:r>
              <a:rPr lang="en-GB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% Vs </a:t>
            </a:r>
            <a:r>
              <a:rPr lang="en-GB" sz="1400" b="1" dirty="0" err="1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Wk</a:t>
            </a:r>
            <a:r>
              <a:rPr lang="en-US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2</a:t>
            </a:r>
            <a:r>
              <a:rPr lang="en-GB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)</a:t>
            </a:r>
          </a:p>
          <a:p>
            <a:pPr marL="400050" indent="-400050" algn="just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GB" sz="1400" dirty="0">
                <a:solidFill>
                  <a:srgbClr val="00206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South </a:t>
            </a:r>
            <a:r>
              <a:rPr lang="en-GB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-56.8</a:t>
            </a:r>
            <a:r>
              <a:rPr lang="en-GB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% Vs </a:t>
            </a:r>
            <a:r>
              <a:rPr lang="en-GB" sz="1400" b="1" dirty="0" err="1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Wk</a:t>
            </a:r>
            <a:r>
              <a:rPr lang="en-US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2</a:t>
            </a:r>
            <a:r>
              <a:rPr lang="en-GB" sz="1400" b="1" dirty="0">
                <a:solidFill>
                  <a:srgbClr val="FF000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)</a:t>
            </a:r>
          </a:p>
          <a:p>
            <a:pPr marL="400050" indent="-400050" algn="just">
              <a:spcBef>
                <a:spcPts val="600"/>
              </a:spcBef>
              <a:buFont typeface="+mj-lt"/>
              <a:buAutoNum type="romanLcPeriod"/>
              <a:defRPr/>
            </a:pPr>
            <a:r>
              <a:rPr lang="en-GB" sz="1400" dirty="0">
                <a:solidFill>
                  <a:srgbClr val="00206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Key Account </a:t>
            </a:r>
            <a:r>
              <a:rPr lang="en-GB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+24.4</a:t>
            </a:r>
            <a:r>
              <a:rPr lang="en-GB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% Vs </a:t>
            </a:r>
            <a:r>
              <a:rPr lang="en-GB" sz="1400" b="1" dirty="0" err="1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Wk</a:t>
            </a:r>
            <a:r>
              <a:rPr lang="en-US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2</a:t>
            </a:r>
            <a:r>
              <a:rPr lang="en-GB" sz="1400" b="1" dirty="0">
                <a:solidFill>
                  <a:srgbClr val="009644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)</a:t>
            </a:r>
          </a:p>
          <a:p>
            <a:pPr algn="just">
              <a:spcBef>
                <a:spcPts val="600"/>
              </a:spcBef>
              <a:defRPr/>
            </a:pPr>
            <a:endParaRPr lang="en-GB" sz="1600" dirty="0">
              <a:solidFill>
                <a:srgbClr val="002060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7C9A4C2-E872-4D6C-B139-53564732A0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999231"/>
              </p:ext>
            </p:extLst>
          </p:nvPr>
        </p:nvGraphicFramePr>
        <p:xfrm>
          <a:off x="164999" y="973787"/>
          <a:ext cx="7877314" cy="2849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C82F44B-B54B-40F9-96C3-D2C86B9515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4698764"/>
              </p:ext>
            </p:extLst>
          </p:nvPr>
        </p:nvGraphicFramePr>
        <p:xfrm>
          <a:off x="164999" y="3965563"/>
          <a:ext cx="11862002" cy="2790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7060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3468CA3-53C2-49DC-B4CE-80BC4CE256F9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Territory Performance – Vs Previous Week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93EFCD-44D3-4A8D-AC44-9D94E4BDB0B1}"/>
              </a:ext>
            </a:extLst>
          </p:cNvPr>
          <p:cNvSpPr/>
          <p:nvPr/>
        </p:nvSpPr>
        <p:spPr>
          <a:xfrm>
            <a:off x="153193" y="942212"/>
            <a:ext cx="6168851" cy="2974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3503D-CF7A-4E95-9C1A-DAAE01EF0BE5}"/>
              </a:ext>
            </a:extLst>
          </p:cNvPr>
          <p:cNvSpPr/>
          <p:nvPr/>
        </p:nvSpPr>
        <p:spPr>
          <a:xfrm>
            <a:off x="153193" y="3991290"/>
            <a:ext cx="6163514" cy="27624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38383-6FB9-4BEF-B3FE-F4672703DFAA}"/>
              </a:ext>
            </a:extLst>
          </p:cNvPr>
          <p:cNvSpPr/>
          <p:nvPr/>
        </p:nvSpPr>
        <p:spPr>
          <a:xfrm>
            <a:off x="6372523" y="923029"/>
            <a:ext cx="5666283" cy="2974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E4C8F0-017F-472C-882D-D092C36ECF74}"/>
              </a:ext>
            </a:extLst>
          </p:cNvPr>
          <p:cNvSpPr/>
          <p:nvPr/>
        </p:nvSpPr>
        <p:spPr>
          <a:xfrm>
            <a:off x="6372525" y="3979860"/>
            <a:ext cx="5666283" cy="27624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156E5C9-5A6D-4715-8A8C-A1C188FE81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7995945"/>
              </p:ext>
            </p:extLst>
          </p:nvPr>
        </p:nvGraphicFramePr>
        <p:xfrm>
          <a:off x="153194" y="904705"/>
          <a:ext cx="6208930" cy="309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1CE92CE-5B5F-43FF-A62D-92CDC0413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5124435"/>
              </p:ext>
            </p:extLst>
          </p:nvPr>
        </p:nvGraphicFramePr>
        <p:xfrm>
          <a:off x="6372524" y="940991"/>
          <a:ext cx="5666284" cy="2974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FEA554F3-D039-4929-BA43-021C58BBCA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259308"/>
              </p:ext>
            </p:extLst>
          </p:nvPr>
        </p:nvGraphicFramePr>
        <p:xfrm>
          <a:off x="153193" y="4033077"/>
          <a:ext cx="6163514" cy="27092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868887E6-AF5A-4D70-BE8B-75551A481F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4757535"/>
              </p:ext>
            </p:extLst>
          </p:nvPr>
        </p:nvGraphicFramePr>
        <p:xfrm>
          <a:off x="6412605" y="3995568"/>
          <a:ext cx="5570385" cy="274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8004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Team Performance - MTD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2205908"/>
            <a:ext cx="5942806" cy="4562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47E0F0-DFD0-4E64-B7CA-4781D10BCAC1}"/>
              </a:ext>
            </a:extLst>
          </p:cNvPr>
          <p:cNvSpPr/>
          <p:nvPr/>
        </p:nvSpPr>
        <p:spPr>
          <a:xfrm>
            <a:off x="149478" y="876300"/>
            <a:ext cx="5942806" cy="1273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201316" y="2200928"/>
            <a:ext cx="5837490" cy="4562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F370E-027C-4F8A-90BC-119B3CED58E0}"/>
              </a:ext>
            </a:extLst>
          </p:cNvPr>
          <p:cNvSpPr/>
          <p:nvPr/>
        </p:nvSpPr>
        <p:spPr>
          <a:xfrm>
            <a:off x="6197600" y="876300"/>
            <a:ext cx="5819522" cy="12733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5DDD6F3-5FDA-4A00-86D9-CCEDD53F9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602109"/>
              </p:ext>
            </p:extLst>
          </p:nvPr>
        </p:nvGraphicFramePr>
        <p:xfrm>
          <a:off x="172767" y="893857"/>
          <a:ext cx="5919517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1" name="Binary Worksheet" r:id="rId4" imgW="5972076" imgH="1238087" progId="Excel.SheetBinaryMacroEnabled.12">
                  <p:link updateAutomatic="1"/>
                </p:oleObj>
              </mc:Choice>
              <mc:Fallback>
                <p:oleObj name="Binary Worksheet" r:id="rId4" imgW="5972076" imgH="123808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767" y="893857"/>
                        <a:ext cx="5919517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8F337775-9352-4FD5-89A3-D5FF29CA3A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198899"/>
              </p:ext>
            </p:extLst>
          </p:nvPr>
        </p:nvGraphicFramePr>
        <p:xfrm>
          <a:off x="6201316" y="921271"/>
          <a:ext cx="5812493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2" name="Binary Worksheet" r:id="rId6" imgW="5934179" imgH="1238087" progId="Excel.SheetBinaryMacroEnabled.12">
                  <p:link updateAutomatic="1"/>
                </p:oleObj>
              </mc:Choice>
              <mc:Fallback>
                <p:oleObj name="Binary Worksheet" r:id="rId6" imgW="5934179" imgH="123808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01316" y="921271"/>
                        <a:ext cx="5812493" cy="1238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4971B64-CB45-4BCE-A74E-5BAB55AE08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172451"/>
              </p:ext>
            </p:extLst>
          </p:nvPr>
        </p:nvGraphicFramePr>
        <p:xfrm>
          <a:off x="171163" y="2236718"/>
          <a:ext cx="5921121" cy="4487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3" name="Binary Worksheet" r:id="rId8" imgW="5972076" imgH="5181530" progId="Excel.SheetBinaryMacroEnabled.12">
                  <p:link updateAutomatic="1"/>
                </p:oleObj>
              </mc:Choice>
              <mc:Fallback>
                <p:oleObj name="Binary Worksheet" r:id="rId8" imgW="5972076" imgH="5181530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1163" y="2236718"/>
                        <a:ext cx="5921121" cy="4487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BE763EE-8291-4281-9253-0784642030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031540"/>
              </p:ext>
            </p:extLst>
          </p:nvPr>
        </p:nvGraphicFramePr>
        <p:xfrm>
          <a:off x="6201316" y="2236718"/>
          <a:ext cx="5812493" cy="456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4" name="Binary Worksheet" r:id="rId10" imgW="5934179" imgH="5181530" progId="Excel.SheetBinaryMacroEnabled.12">
                  <p:link updateAutomatic="1"/>
                </p:oleObj>
              </mc:Choice>
              <mc:Fallback>
                <p:oleObj name="Binary Worksheet" r:id="rId10" imgW="5934179" imgH="5181530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1316" y="2236718"/>
                        <a:ext cx="5812493" cy="4562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17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486171-5A02-4B32-8307-4ECA2E2A4A09}"/>
              </a:ext>
            </a:extLst>
          </p:cNvPr>
          <p:cNvSpPr/>
          <p:nvPr/>
        </p:nvSpPr>
        <p:spPr>
          <a:xfrm>
            <a:off x="90489" y="887763"/>
            <a:ext cx="6206365" cy="5812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Trend Analysis - Territory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9A4AE1D-6F61-4746-8BAE-B90A75A60A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079603"/>
              </p:ext>
            </p:extLst>
          </p:nvPr>
        </p:nvGraphicFramePr>
        <p:xfrm>
          <a:off x="6397625" y="887413"/>
          <a:ext cx="5694363" cy="581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9" name="Binary Worksheet" r:id="rId3" imgW="6419676" imgH="6200583" progId="Excel.SheetBinaryMacroEnabled.12">
                  <p:link updateAutomatic="1"/>
                </p:oleObj>
              </mc:Choice>
              <mc:Fallback>
                <p:oleObj name="Binary Worksheet" r:id="rId3" imgW="6419676" imgH="6200583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97625" y="887413"/>
                        <a:ext cx="5694363" cy="581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CE7D495-FDF4-42D7-ACEC-1B73C3569021}"/>
              </a:ext>
            </a:extLst>
          </p:cNvPr>
          <p:cNvSpPr/>
          <p:nvPr/>
        </p:nvSpPr>
        <p:spPr>
          <a:xfrm>
            <a:off x="6400801" y="887764"/>
            <a:ext cx="5660954" cy="58127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97DFCF1-A943-46B1-A87C-58EFD22B6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540612"/>
              </p:ext>
            </p:extLst>
          </p:nvPr>
        </p:nvGraphicFramePr>
        <p:xfrm>
          <a:off x="68263" y="887413"/>
          <a:ext cx="6278562" cy="581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0" name="Binary Worksheet" r:id="rId5" imgW="7924590" imgH="6200583" progId="Excel.SheetBinaryMacroEnabled.12">
                  <p:link updateAutomatic="1"/>
                </p:oleObj>
              </mc:Choice>
              <mc:Fallback>
                <p:oleObj name="Binary Worksheet" r:id="rId5" imgW="7924590" imgH="6200583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263" y="887413"/>
                        <a:ext cx="6278562" cy="5813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221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486171-5A02-4B32-8307-4ECA2E2A4A09}"/>
              </a:ext>
            </a:extLst>
          </p:cNvPr>
          <p:cNvSpPr/>
          <p:nvPr/>
        </p:nvSpPr>
        <p:spPr>
          <a:xfrm>
            <a:off x="90490" y="887763"/>
            <a:ext cx="5793476" cy="4307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Trend Analysis - Brand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E7D495-FDF4-42D7-ACEC-1B73C3569021}"/>
              </a:ext>
            </a:extLst>
          </p:cNvPr>
          <p:cNvSpPr/>
          <p:nvPr/>
        </p:nvSpPr>
        <p:spPr>
          <a:xfrm>
            <a:off x="5923720" y="1603513"/>
            <a:ext cx="6082750" cy="5009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EAD8F29-7051-4B00-BF79-3844751A38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978650"/>
              </p:ext>
            </p:extLst>
          </p:nvPr>
        </p:nvGraphicFramePr>
        <p:xfrm>
          <a:off x="44450" y="887413"/>
          <a:ext cx="5884863" cy="430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8" name="Binary Worksheet" r:id="rId3" imgW="7924590" imgH="4009829" progId="Excel.SheetBinaryMacroEnabled.12">
                  <p:link updateAutomatic="1"/>
                </p:oleObj>
              </mc:Choice>
              <mc:Fallback>
                <p:oleObj name="Binary Worksheet" r:id="rId3" imgW="7924590" imgH="400982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50" y="887413"/>
                        <a:ext cx="5884863" cy="430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5EBBC6B-A015-40AA-ACA9-7A1BCA58DC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37548"/>
              </p:ext>
            </p:extLst>
          </p:nvPr>
        </p:nvGraphicFramePr>
        <p:xfrm>
          <a:off x="5905500" y="1603375"/>
          <a:ext cx="6119813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9" name="Binary Worksheet" r:id="rId5" imgW="6419676" imgH="4009829" progId="Excel.SheetBinaryMacroEnabled.12">
                  <p:link updateAutomatic="1"/>
                </p:oleObj>
              </mc:Choice>
              <mc:Fallback>
                <p:oleObj name="Binary Worksheet" r:id="rId5" imgW="6419676" imgH="4009829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05500" y="1603375"/>
                        <a:ext cx="6119813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635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98C609-9DE6-4C17-9DB4-C09C2F25ADF5}"/>
              </a:ext>
            </a:extLst>
          </p:cNvPr>
          <p:cNvSpPr txBox="1">
            <a:spLocks/>
          </p:cNvSpPr>
          <p:nvPr/>
        </p:nvSpPr>
        <p:spPr bwMode="auto">
          <a:xfrm>
            <a:off x="0" y="409903"/>
            <a:ext cx="10121462" cy="3153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GB" sz="2000" b="1" cap="small" dirty="0">
                <a:solidFill>
                  <a:schemeClr val="bg1"/>
                </a:solidFill>
                <a:latin typeface="Garamond" panose="02020404030301010803" pitchFamily="18" charset="0"/>
              </a:rPr>
              <a:t>YTD Scorecard - Region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CB053-5CAB-472C-BE5C-D3A1993988F3}"/>
              </a:ext>
            </a:extLst>
          </p:cNvPr>
          <p:cNvSpPr/>
          <p:nvPr/>
        </p:nvSpPr>
        <p:spPr>
          <a:xfrm>
            <a:off x="153194" y="876299"/>
            <a:ext cx="5940000" cy="28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5EAEC8-E995-49FC-B677-8CDB974A3F15}"/>
              </a:ext>
            </a:extLst>
          </p:cNvPr>
          <p:cNvSpPr/>
          <p:nvPr/>
        </p:nvSpPr>
        <p:spPr>
          <a:xfrm>
            <a:off x="6188766" y="872395"/>
            <a:ext cx="5940000" cy="28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61771D-38E9-4928-8689-41C185F51EB9}"/>
              </a:ext>
            </a:extLst>
          </p:cNvPr>
          <p:cNvSpPr/>
          <p:nvPr/>
        </p:nvSpPr>
        <p:spPr>
          <a:xfrm>
            <a:off x="153194" y="3833783"/>
            <a:ext cx="5940000" cy="28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CF3568-3631-49B3-BA5F-6FE23AB7D4B4}"/>
              </a:ext>
            </a:extLst>
          </p:cNvPr>
          <p:cNvSpPr/>
          <p:nvPr/>
        </p:nvSpPr>
        <p:spPr>
          <a:xfrm>
            <a:off x="6188766" y="3829879"/>
            <a:ext cx="5940000" cy="288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1E25DC-87BC-4985-9847-20C6D445C6AA}"/>
              </a:ext>
            </a:extLst>
          </p:cNvPr>
          <p:cNvGrpSpPr/>
          <p:nvPr/>
        </p:nvGrpSpPr>
        <p:grpSpPr>
          <a:xfrm>
            <a:off x="735343" y="3305484"/>
            <a:ext cx="2016000" cy="300039"/>
            <a:chOff x="1074287" y="3278980"/>
            <a:chExt cx="1795462" cy="300039"/>
          </a:xfrm>
        </p:grpSpPr>
        <p:sp>
          <p:nvSpPr>
            <p:cNvPr id="14" name="Rounded Rectangle 43">
              <a:extLst>
                <a:ext uri="{FF2B5EF4-FFF2-40B4-BE49-F238E27FC236}">
                  <a16:creationId xmlns:a16="http://schemas.microsoft.com/office/drawing/2014/main" id="{CF8EEB3C-47D7-404F-A307-2322334D15D6}"/>
                </a:ext>
              </a:extLst>
            </p:cNvPr>
            <p:cNvSpPr/>
            <p:nvPr/>
          </p:nvSpPr>
          <p:spPr bwMode="auto">
            <a:xfrm>
              <a:off x="1391787" y="3278980"/>
              <a:ext cx="1160462" cy="300039"/>
            </a:xfrm>
            <a:prstGeom prst="roundRect">
              <a:avLst>
                <a:gd name="adj" fmla="val 31003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15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0EB32F-A2BE-4FAB-B440-68E91ED0B320}"/>
                </a:ext>
              </a:extLst>
            </p:cNvPr>
            <p:cNvSpPr txBox="1"/>
            <p:nvPr/>
          </p:nvSpPr>
          <p:spPr bwMode="auto">
            <a:xfrm>
              <a:off x="1074287" y="3340893"/>
              <a:ext cx="1795462" cy="161925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2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West Total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30FD15-9E44-4FB3-873C-5596B13C0600}"/>
              </a:ext>
            </a:extLst>
          </p:cNvPr>
          <p:cNvGrpSpPr/>
          <p:nvPr/>
        </p:nvGrpSpPr>
        <p:grpSpPr>
          <a:xfrm>
            <a:off x="6673645" y="6240082"/>
            <a:ext cx="2016000" cy="300039"/>
            <a:chOff x="1074287" y="3278980"/>
            <a:chExt cx="1795462" cy="300039"/>
          </a:xfrm>
        </p:grpSpPr>
        <p:sp>
          <p:nvSpPr>
            <p:cNvPr id="19" name="Rounded Rectangle 43">
              <a:extLst>
                <a:ext uri="{FF2B5EF4-FFF2-40B4-BE49-F238E27FC236}">
                  <a16:creationId xmlns:a16="http://schemas.microsoft.com/office/drawing/2014/main" id="{806305A1-D784-4582-9CC4-6CE70B7ABC11}"/>
                </a:ext>
              </a:extLst>
            </p:cNvPr>
            <p:cNvSpPr/>
            <p:nvPr/>
          </p:nvSpPr>
          <p:spPr bwMode="auto">
            <a:xfrm>
              <a:off x="1391787" y="3278980"/>
              <a:ext cx="1160462" cy="300039"/>
            </a:xfrm>
            <a:prstGeom prst="roundRect">
              <a:avLst>
                <a:gd name="adj" fmla="val 3100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15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DA8B67-2CFB-4631-8D52-E8BD8208A9F3}"/>
                </a:ext>
              </a:extLst>
            </p:cNvPr>
            <p:cNvSpPr txBox="1"/>
            <p:nvPr/>
          </p:nvSpPr>
          <p:spPr bwMode="auto">
            <a:xfrm>
              <a:off x="1074287" y="3340893"/>
              <a:ext cx="1795462" cy="161925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2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Key Account Total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E08265-9231-406F-9427-03556C5AE484}"/>
              </a:ext>
            </a:extLst>
          </p:cNvPr>
          <p:cNvGrpSpPr/>
          <p:nvPr/>
        </p:nvGrpSpPr>
        <p:grpSpPr>
          <a:xfrm>
            <a:off x="6554330" y="3245263"/>
            <a:ext cx="2016000" cy="300039"/>
            <a:chOff x="1074287" y="3278980"/>
            <a:chExt cx="1795462" cy="300039"/>
          </a:xfrm>
        </p:grpSpPr>
        <p:sp>
          <p:nvSpPr>
            <p:cNvPr id="23" name="Rounded Rectangle 43">
              <a:extLst>
                <a:ext uri="{FF2B5EF4-FFF2-40B4-BE49-F238E27FC236}">
                  <a16:creationId xmlns:a16="http://schemas.microsoft.com/office/drawing/2014/main" id="{533CA513-BE62-41B9-BFB3-29DBE674528F}"/>
                </a:ext>
              </a:extLst>
            </p:cNvPr>
            <p:cNvSpPr/>
            <p:nvPr/>
          </p:nvSpPr>
          <p:spPr bwMode="auto">
            <a:xfrm>
              <a:off x="1391787" y="3278980"/>
              <a:ext cx="1160462" cy="300039"/>
            </a:xfrm>
            <a:prstGeom prst="roundRect">
              <a:avLst>
                <a:gd name="adj" fmla="val 31003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15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9C48C0-0EC5-4EB4-9B23-F1E03643A767}"/>
                </a:ext>
              </a:extLst>
            </p:cNvPr>
            <p:cNvSpPr txBox="1"/>
            <p:nvPr/>
          </p:nvSpPr>
          <p:spPr bwMode="auto">
            <a:xfrm>
              <a:off x="1074287" y="3340893"/>
              <a:ext cx="1795462" cy="161925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2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South Total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390C56-40DF-4289-999E-EA5F5F4E2FD4}"/>
              </a:ext>
            </a:extLst>
          </p:cNvPr>
          <p:cNvGrpSpPr/>
          <p:nvPr/>
        </p:nvGrpSpPr>
        <p:grpSpPr>
          <a:xfrm>
            <a:off x="663065" y="6289472"/>
            <a:ext cx="2016000" cy="300039"/>
            <a:chOff x="1074287" y="3278980"/>
            <a:chExt cx="1795462" cy="300039"/>
          </a:xfrm>
        </p:grpSpPr>
        <p:sp>
          <p:nvSpPr>
            <p:cNvPr id="27" name="Rounded Rectangle 43">
              <a:extLst>
                <a:ext uri="{FF2B5EF4-FFF2-40B4-BE49-F238E27FC236}">
                  <a16:creationId xmlns:a16="http://schemas.microsoft.com/office/drawing/2014/main" id="{9E3E9948-2272-4104-BFDD-FD27D67A2695}"/>
                </a:ext>
              </a:extLst>
            </p:cNvPr>
            <p:cNvSpPr/>
            <p:nvPr/>
          </p:nvSpPr>
          <p:spPr bwMode="auto">
            <a:xfrm>
              <a:off x="1391787" y="3278980"/>
              <a:ext cx="1160462" cy="300039"/>
            </a:xfrm>
            <a:prstGeom prst="roundRect">
              <a:avLst>
                <a:gd name="adj" fmla="val 3100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15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4D62B9-294F-451A-95F7-DD6601553634}"/>
                </a:ext>
              </a:extLst>
            </p:cNvPr>
            <p:cNvSpPr txBox="1"/>
            <p:nvPr/>
          </p:nvSpPr>
          <p:spPr bwMode="auto">
            <a:xfrm>
              <a:off x="1074287" y="3340893"/>
              <a:ext cx="1795462" cy="161925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8760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2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North Total</a:t>
              </a:r>
            </a:p>
          </p:txBody>
        </p:sp>
      </p:grp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10A3C0F5-522D-4D72-AB78-90F85B865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694551"/>
              </p:ext>
            </p:extLst>
          </p:nvPr>
        </p:nvGraphicFramePr>
        <p:xfrm>
          <a:off x="7045325" y="5945188"/>
          <a:ext cx="11811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7" name="Binary Worksheet" r:id="rId4" imgW="1181109" imgH="276117" progId="Excel.SheetBinaryMacroEnabled.12">
                  <p:link updateAutomatic="1"/>
                </p:oleObj>
              </mc:Choice>
              <mc:Fallback>
                <p:oleObj name="Binary Worksheet" r:id="rId4" imgW="11811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45325" y="5945188"/>
                        <a:ext cx="11811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B303EDDF-4702-40F1-B1D9-7FB574F0FC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027957"/>
              </p:ext>
            </p:extLst>
          </p:nvPr>
        </p:nvGraphicFramePr>
        <p:xfrm>
          <a:off x="6996181" y="4719706"/>
          <a:ext cx="12763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8" name="Binary Worksheet" r:id="rId6" imgW="1276272" imgH="276117" progId="Excel.SheetBinaryMacroEnabled.12">
                  <p:link updateAutomatic="1"/>
                </p:oleObj>
              </mc:Choice>
              <mc:Fallback>
                <p:oleObj name="Binary Worksheet" r:id="rId6" imgW="127627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6181" y="4719706"/>
                        <a:ext cx="12763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B64E8E9-9CF4-4D86-8172-D376FF5653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240241"/>
              </p:ext>
            </p:extLst>
          </p:nvPr>
        </p:nvGraphicFramePr>
        <p:xfrm>
          <a:off x="1022350" y="5951538"/>
          <a:ext cx="11811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9" name="Binary Worksheet" r:id="rId8" imgW="1181109" imgH="276117" progId="Excel.SheetBinaryMacroEnabled.12">
                  <p:link updateAutomatic="1"/>
                </p:oleObj>
              </mc:Choice>
              <mc:Fallback>
                <p:oleObj name="Binary Worksheet" r:id="rId8" imgW="11811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22350" y="5951538"/>
                        <a:ext cx="11811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F2CE153D-4A46-4091-B189-2BC11CA84D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727079"/>
              </p:ext>
            </p:extLst>
          </p:nvPr>
        </p:nvGraphicFramePr>
        <p:xfrm>
          <a:off x="1011238" y="4754563"/>
          <a:ext cx="12763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0" name="Binary Worksheet" r:id="rId10" imgW="1276272" imgH="276117" progId="Excel.SheetBinaryMacroEnabled.12">
                  <p:link updateAutomatic="1"/>
                </p:oleObj>
              </mc:Choice>
              <mc:Fallback>
                <p:oleObj name="Binary Worksheet" r:id="rId10" imgW="127627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11238" y="4754563"/>
                        <a:ext cx="12763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4339078B-C757-4687-9722-88DA5C5C85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762076"/>
              </p:ext>
            </p:extLst>
          </p:nvPr>
        </p:nvGraphicFramePr>
        <p:xfrm>
          <a:off x="6940550" y="2894013"/>
          <a:ext cx="11811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1" name="Binary Worksheet" r:id="rId12" imgW="1181109" imgH="276117" progId="Excel.SheetBinaryMacroEnabled.12">
                  <p:link updateAutomatic="1"/>
                </p:oleObj>
              </mc:Choice>
              <mc:Fallback>
                <p:oleObj name="Binary Worksheet" r:id="rId12" imgW="11811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40550" y="2894013"/>
                        <a:ext cx="11811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>
            <a:extLst>
              <a:ext uri="{FF2B5EF4-FFF2-40B4-BE49-F238E27FC236}">
                <a16:creationId xmlns:a16="http://schemas.microsoft.com/office/drawing/2014/main" id="{6A2ABCEC-8647-47F5-BF40-9109D139B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061096"/>
              </p:ext>
            </p:extLst>
          </p:nvPr>
        </p:nvGraphicFramePr>
        <p:xfrm>
          <a:off x="6925296" y="1732031"/>
          <a:ext cx="12763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2" name="Binary Worksheet" r:id="rId14" imgW="1276272" imgH="276117" progId="Excel.SheetBinaryMacroEnabled.12">
                  <p:link updateAutomatic="1"/>
                </p:oleObj>
              </mc:Choice>
              <mc:Fallback>
                <p:oleObj name="Binary Worksheet" r:id="rId14" imgW="127627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925296" y="1732031"/>
                        <a:ext cx="12763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>
            <a:extLst>
              <a:ext uri="{FF2B5EF4-FFF2-40B4-BE49-F238E27FC236}">
                <a16:creationId xmlns:a16="http://schemas.microsoft.com/office/drawing/2014/main" id="{046782E5-4908-4B51-845A-5473B25F1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367916"/>
              </p:ext>
            </p:extLst>
          </p:nvPr>
        </p:nvGraphicFramePr>
        <p:xfrm>
          <a:off x="1041400" y="2944813"/>
          <a:ext cx="11811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3" name="Binary Worksheet" r:id="rId16" imgW="1181109" imgH="276117" progId="Excel.SheetBinaryMacroEnabled.12">
                  <p:link updateAutomatic="1"/>
                </p:oleObj>
              </mc:Choice>
              <mc:Fallback>
                <p:oleObj name="Binary Worksheet" r:id="rId16" imgW="11811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041400" y="2944813"/>
                        <a:ext cx="11811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>
            <a:extLst>
              <a:ext uri="{FF2B5EF4-FFF2-40B4-BE49-F238E27FC236}">
                <a16:creationId xmlns:a16="http://schemas.microsoft.com/office/drawing/2014/main" id="{8A483E38-D9E3-4DB1-8C5A-AD684039EE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585878"/>
              </p:ext>
            </p:extLst>
          </p:nvPr>
        </p:nvGraphicFramePr>
        <p:xfrm>
          <a:off x="1143000" y="1708150"/>
          <a:ext cx="12763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4" name="Binary Worksheet" r:id="rId18" imgW="1276272" imgH="276117" progId="Excel.SheetBinaryMacroEnabled.12">
                  <p:link updateAutomatic="1"/>
                </p:oleObj>
              </mc:Choice>
              <mc:Fallback>
                <p:oleObj name="Binary Worksheet" r:id="rId18" imgW="127627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143000" y="1708150"/>
                        <a:ext cx="12763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21AAB24B-FD9D-4182-9D9F-298E46B1D6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335160"/>
              </p:ext>
            </p:extLst>
          </p:nvPr>
        </p:nvGraphicFramePr>
        <p:xfrm>
          <a:off x="11377613" y="3941763"/>
          <a:ext cx="771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5" name="Binary Worksheet" r:id="rId20" imgW="771405" imgH="276117" progId="Excel.SheetBinaryMacroEnabled.12">
                  <p:link updateAutomatic="1"/>
                </p:oleObj>
              </mc:Choice>
              <mc:Fallback>
                <p:oleObj name="Binary Worksheet" r:id="rId20" imgW="771405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377613" y="3941763"/>
                        <a:ext cx="771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7C292250-B1D4-4E8F-89E6-DE5585462F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399315"/>
              </p:ext>
            </p:extLst>
          </p:nvPr>
        </p:nvGraphicFramePr>
        <p:xfrm>
          <a:off x="5335588" y="3929063"/>
          <a:ext cx="771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6" name="Binary Worksheet" r:id="rId22" imgW="771405" imgH="276117" progId="Excel.SheetBinaryMacroEnabled.12">
                  <p:link updateAutomatic="1"/>
                </p:oleObj>
              </mc:Choice>
              <mc:Fallback>
                <p:oleObj name="Binary Worksheet" r:id="rId22" imgW="771405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335588" y="3929063"/>
                        <a:ext cx="771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2EFB8D5B-06B4-416C-A10D-6CD778EFCE9F}"/>
              </a:ext>
            </a:extLst>
          </p:cNvPr>
          <p:cNvSpPr txBox="1"/>
          <p:nvPr/>
        </p:nvSpPr>
        <p:spPr>
          <a:xfrm>
            <a:off x="3047085" y="996587"/>
            <a:ext cx="228894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7030A0"/>
                </a:solidFill>
              </a:rPr>
              <a:t>Volume Contribution</a:t>
            </a:r>
            <a:endParaRPr lang="en-NG" sz="1150" b="1" dirty="0">
              <a:solidFill>
                <a:srgbClr val="7030A0"/>
              </a:solidFill>
            </a:endParaRP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B16660DE-9C2B-4ABF-B70A-A59DD1DFD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907059"/>
              </p:ext>
            </p:extLst>
          </p:nvPr>
        </p:nvGraphicFramePr>
        <p:xfrm>
          <a:off x="11276013" y="981075"/>
          <a:ext cx="771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7" name="Binary Worksheet" r:id="rId24" imgW="771405" imgH="276117" progId="Excel.SheetBinaryMacroEnabled.12">
                  <p:link updateAutomatic="1"/>
                </p:oleObj>
              </mc:Choice>
              <mc:Fallback>
                <p:oleObj name="Binary Worksheet" r:id="rId24" imgW="771405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1276013" y="981075"/>
                        <a:ext cx="771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0D815D36-9BEA-469A-9413-F83433FF14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488261"/>
              </p:ext>
            </p:extLst>
          </p:nvPr>
        </p:nvGraphicFramePr>
        <p:xfrm>
          <a:off x="5272088" y="990600"/>
          <a:ext cx="771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8" name="Binary Worksheet" r:id="rId26" imgW="771405" imgH="276117" progId="Excel.SheetBinaryMacroEnabled.12">
                  <p:link updateAutomatic="1"/>
                </p:oleObj>
              </mc:Choice>
              <mc:Fallback>
                <p:oleObj name="Binary Worksheet" r:id="rId26" imgW="771405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272088" y="990600"/>
                        <a:ext cx="771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2151406B-032F-4248-8D03-2551E7A92FB1}"/>
              </a:ext>
            </a:extLst>
          </p:cNvPr>
          <p:cNvSpPr txBox="1"/>
          <p:nvPr/>
        </p:nvSpPr>
        <p:spPr>
          <a:xfrm>
            <a:off x="3033833" y="1949159"/>
            <a:ext cx="150784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7030A0"/>
                </a:solidFill>
              </a:rPr>
              <a:t>Volume</a:t>
            </a:r>
            <a:r>
              <a:rPr lang="en-US" sz="1150" b="1" dirty="0"/>
              <a:t> </a:t>
            </a:r>
            <a:r>
              <a:rPr lang="en-US" sz="1150" b="1" dirty="0">
                <a:solidFill>
                  <a:srgbClr val="7030A0"/>
                </a:solidFill>
              </a:rPr>
              <a:t>Target</a:t>
            </a:r>
            <a:endParaRPr lang="en-NG" sz="1150" b="1" dirty="0">
              <a:solidFill>
                <a:srgbClr val="7030A0"/>
              </a:solidFill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8A18AAE-DDD3-4AF1-8644-8791BDAE2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828166"/>
              </p:ext>
            </p:extLst>
          </p:nvPr>
        </p:nvGraphicFramePr>
        <p:xfrm>
          <a:off x="11008554" y="4879572"/>
          <a:ext cx="1181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9" name="Binary Worksheet" r:id="rId28" imgW="1181109" imgH="304870" progId="Excel.SheetBinaryMacroEnabled.12">
                  <p:embed/>
                </p:oleObj>
              </mc:Choice>
              <mc:Fallback>
                <p:oleObj name="Binary Worksheet" r:id="rId28" imgW="1181109" imgH="304870" progId="Excel.SheetBinary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1008554" y="4879572"/>
                        <a:ext cx="1181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AC07356-E241-41D2-AB10-94B9ABD5D4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618470"/>
              </p:ext>
            </p:extLst>
          </p:nvPr>
        </p:nvGraphicFramePr>
        <p:xfrm>
          <a:off x="4956175" y="4894263"/>
          <a:ext cx="11811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0" name="Binary Worksheet" r:id="rId30" imgW="1181109" imgH="276117" progId="Excel.SheetBinaryMacroEnabled.12">
                  <p:link updateAutomatic="1"/>
                </p:oleObj>
              </mc:Choice>
              <mc:Fallback>
                <p:oleObj name="Binary Worksheet" r:id="rId30" imgW="11811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4956175" y="4894263"/>
                        <a:ext cx="11811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819D41-CAED-46AC-AD2C-519651699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147708"/>
              </p:ext>
            </p:extLst>
          </p:nvPr>
        </p:nvGraphicFramePr>
        <p:xfrm>
          <a:off x="10977563" y="1924050"/>
          <a:ext cx="11811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1" name="Binary Worksheet" r:id="rId32" imgW="1181109" imgH="276117" progId="Excel.SheetBinaryMacroEnabled.12">
                  <p:link updateAutomatic="1"/>
                </p:oleObj>
              </mc:Choice>
              <mc:Fallback>
                <p:oleObj name="Binary Worksheet" r:id="rId32" imgW="11811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10977563" y="1924050"/>
                        <a:ext cx="11811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6FB542A-E089-471C-9EDF-2185C38944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998603"/>
              </p:ext>
            </p:extLst>
          </p:nvPr>
        </p:nvGraphicFramePr>
        <p:xfrm>
          <a:off x="4911725" y="1949450"/>
          <a:ext cx="11811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2" name="Binary Worksheet" r:id="rId34" imgW="1181109" imgH="276117" progId="Excel.SheetBinaryMacroEnabled.12">
                  <p:link updateAutomatic="1"/>
                </p:oleObj>
              </mc:Choice>
              <mc:Fallback>
                <p:oleObj name="Binary Worksheet" r:id="rId34" imgW="11811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4911725" y="1949450"/>
                        <a:ext cx="118110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322F3543-BF91-461E-B109-74EF6903D4ED}"/>
              </a:ext>
            </a:extLst>
          </p:cNvPr>
          <p:cNvSpPr txBox="1"/>
          <p:nvPr/>
        </p:nvSpPr>
        <p:spPr>
          <a:xfrm>
            <a:off x="3047085" y="1472873"/>
            <a:ext cx="159016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7030A0"/>
                </a:solidFill>
              </a:rPr>
              <a:t>SPLY (Cases)</a:t>
            </a:r>
            <a:endParaRPr lang="en-NG" sz="1150" b="1" dirty="0">
              <a:solidFill>
                <a:srgbClr val="7030A0"/>
              </a:solidFill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9570637-5F15-44D8-8924-97B18A2068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807640"/>
              </p:ext>
            </p:extLst>
          </p:nvPr>
        </p:nvGraphicFramePr>
        <p:xfrm>
          <a:off x="11368088" y="4432300"/>
          <a:ext cx="6286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3" name="Binary Worksheet" r:id="rId36" imgW="628662" imgH="276117" progId="Excel.SheetBinaryMacroEnabled.12">
                  <p:link updateAutomatic="1"/>
                </p:oleObj>
              </mc:Choice>
              <mc:Fallback>
                <p:oleObj name="Binary Worksheet" r:id="rId36" imgW="62866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1368088" y="4432300"/>
                        <a:ext cx="6286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0BFF73E-29BB-4E2E-8740-210791B027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640123"/>
              </p:ext>
            </p:extLst>
          </p:nvPr>
        </p:nvGraphicFramePr>
        <p:xfrm>
          <a:off x="5381625" y="4413250"/>
          <a:ext cx="6286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4" name="Binary Worksheet" r:id="rId38" imgW="628662" imgH="276117" progId="Excel.SheetBinaryMacroEnabled.12">
                  <p:link updateAutomatic="1"/>
                </p:oleObj>
              </mc:Choice>
              <mc:Fallback>
                <p:oleObj name="Binary Worksheet" r:id="rId38" imgW="62866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5381625" y="4413250"/>
                        <a:ext cx="6286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5556942-645B-4474-8446-BA98EAB41A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475606"/>
              </p:ext>
            </p:extLst>
          </p:nvPr>
        </p:nvGraphicFramePr>
        <p:xfrm>
          <a:off x="11385550" y="1447800"/>
          <a:ext cx="6286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5" name="Binary Worksheet" r:id="rId39" imgW="628662" imgH="276117" progId="Excel.SheetBinaryMacroEnabled.12">
                  <p:link updateAutomatic="1"/>
                </p:oleObj>
              </mc:Choice>
              <mc:Fallback>
                <p:oleObj name="Binary Worksheet" r:id="rId39" imgW="62866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1385550" y="1447800"/>
                        <a:ext cx="6286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B18352DD-FABA-4D67-A4F2-F281ABF3D6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093684"/>
              </p:ext>
            </p:extLst>
          </p:nvPr>
        </p:nvGraphicFramePr>
        <p:xfrm>
          <a:off x="5370513" y="1457325"/>
          <a:ext cx="62865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6" name="Binary Worksheet" r:id="rId41" imgW="628662" imgH="276117" progId="Excel.SheetBinaryMacroEnabled.12">
                  <p:link updateAutomatic="1"/>
                </p:oleObj>
              </mc:Choice>
              <mc:Fallback>
                <p:oleObj name="Binary Worksheet" r:id="rId41" imgW="628662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5370513" y="1457325"/>
                        <a:ext cx="628650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FB6AE1A5-B8F8-497E-9501-15616AB2C37F}"/>
              </a:ext>
            </a:extLst>
          </p:cNvPr>
          <p:cNvSpPr txBox="1"/>
          <p:nvPr/>
        </p:nvSpPr>
        <p:spPr>
          <a:xfrm>
            <a:off x="3047085" y="2442181"/>
            <a:ext cx="12054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7030A0"/>
                </a:solidFill>
              </a:rPr>
              <a:t>Sales Value</a:t>
            </a:r>
            <a:endParaRPr lang="en-NG" sz="1150" b="1" dirty="0">
              <a:solidFill>
                <a:srgbClr val="7030A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26A3BA2-788D-4079-9831-652535314EC7}"/>
              </a:ext>
            </a:extLst>
          </p:cNvPr>
          <p:cNvSpPr txBox="1"/>
          <p:nvPr/>
        </p:nvSpPr>
        <p:spPr>
          <a:xfrm>
            <a:off x="3047085" y="2918469"/>
            <a:ext cx="1707558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7030A0"/>
                </a:solidFill>
              </a:rPr>
              <a:t>Top Selling Focus Brand</a:t>
            </a:r>
            <a:endParaRPr lang="en-NG" sz="1150" b="1" dirty="0">
              <a:solidFill>
                <a:srgbClr val="7030A0"/>
              </a:solidFill>
            </a:endParaRPr>
          </a:p>
        </p:txBody>
      </p:sp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F2D5E08B-F654-4813-8053-584CE5204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098766"/>
              </p:ext>
            </p:extLst>
          </p:nvPr>
        </p:nvGraphicFramePr>
        <p:xfrm>
          <a:off x="8953814" y="6201276"/>
          <a:ext cx="2633663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7" name="Binary Worksheet" r:id="rId43" imgW="2162209" imgH="276117" progId="Excel.SheetBinaryMacroEnabled.12">
                  <p:link updateAutomatic="1"/>
                </p:oleObj>
              </mc:Choice>
              <mc:Fallback>
                <p:oleObj name="Binary Worksheet" r:id="rId43" imgW="21622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8953814" y="6201276"/>
                        <a:ext cx="2633663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962B40D8-D754-4E90-B9B7-BDC5A1AA0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6721324"/>
              </p:ext>
            </p:extLst>
          </p:nvPr>
        </p:nvGraphicFramePr>
        <p:xfrm>
          <a:off x="10123488" y="5381625"/>
          <a:ext cx="1914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8" name="Binary Worksheet" r:id="rId45" imgW="1914618" imgH="276117" progId="Excel.SheetBinaryMacroEnabled.12">
                  <p:link updateAutomatic="1"/>
                </p:oleObj>
              </mc:Choice>
              <mc:Fallback>
                <p:oleObj name="Binary Worksheet" r:id="rId45" imgW="1914618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0123488" y="5381625"/>
                        <a:ext cx="1914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51D3D310-F747-4FAA-A564-28A346A55C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328737"/>
              </p:ext>
            </p:extLst>
          </p:nvPr>
        </p:nvGraphicFramePr>
        <p:xfrm>
          <a:off x="4178300" y="2454275"/>
          <a:ext cx="1914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9" name="Binary Worksheet" r:id="rId47" imgW="1914618" imgH="276117" progId="Excel.SheetBinaryMacroEnabled.12">
                  <p:link updateAutomatic="1"/>
                </p:oleObj>
              </mc:Choice>
              <mc:Fallback>
                <p:oleObj name="Binary Worksheet" r:id="rId47" imgW="1914618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4178300" y="2454275"/>
                        <a:ext cx="1914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>
            <a:extLst>
              <a:ext uri="{FF2B5EF4-FFF2-40B4-BE49-F238E27FC236}">
                <a16:creationId xmlns:a16="http://schemas.microsoft.com/office/drawing/2014/main" id="{C145EA92-DB37-4FA9-BCAF-8F6FB71B54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993665"/>
              </p:ext>
            </p:extLst>
          </p:nvPr>
        </p:nvGraphicFramePr>
        <p:xfrm>
          <a:off x="2992154" y="3159125"/>
          <a:ext cx="21621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0" name="Binary Worksheet" r:id="rId49" imgW="2162209" imgH="276117" progId="Excel.SheetBinaryMacroEnabled.12">
                  <p:link updateAutomatic="1"/>
                </p:oleObj>
              </mc:Choice>
              <mc:Fallback>
                <p:oleObj name="Binary Worksheet" r:id="rId49" imgW="21622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2992154" y="3159125"/>
                        <a:ext cx="216217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A988013-950B-46DB-A6A0-0F133AF8D261}"/>
              </a:ext>
            </a:extLst>
          </p:cNvPr>
          <p:cNvSpPr/>
          <p:nvPr/>
        </p:nvSpPr>
        <p:spPr>
          <a:xfrm>
            <a:off x="2994077" y="1001971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8760F7EC-5983-4ADA-B44B-8B414AFDCA80}"/>
              </a:ext>
            </a:extLst>
          </p:cNvPr>
          <p:cNvSpPr/>
          <p:nvPr/>
        </p:nvSpPr>
        <p:spPr>
          <a:xfrm>
            <a:off x="2998156" y="1479969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E7A2EA3-5F15-4DB4-8CEF-E34E6268FC5B}"/>
              </a:ext>
            </a:extLst>
          </p:cNvPr>
          <p:cNvSpPr/>
          <p:nvPr/>
        </p:nvSpPr>
        <p:spPr>
          <a:xfrm>
            <a:off x="3000960" y="1957967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F90175C-0FEE-474E-99B1-9A4D1DB3A585}"/>
              </a:ext>
            </a:extLst>
          </p:cNvPr>
          <p:cNvSpPr/>
          <p:nvPr/>
        </p:nvSpPr>
        <p:spPr>
          <a:xfrm>
            <a:off x="3006568" y="2476643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1E87CEE-D9AA-49F1-B592-A00A98732467}"/>
              </a:ext>
            </a:extLst>
          </p:cNvPr>
          <p:cNvSpPr/>
          <p:nvPr/>
        </p:nvSpPr>
        <p:spPr>
          <a:xfrm>
            <a:off x="3009372" y="2954641"/>
            <a:ext cx="3046109" cy="55035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F88C5F-9B95-4D23-A11E-41DEAB24868B}"/>
              </a:ext>
            </a:extLst>
          </p:cNvPr>
          <p:cNvSpPr txBox="1"/>
          <p:nvPr/>
        </p:nvSpPr>
        <p:spPr>
          <a:xfrm>
            <a:off x="9003938" y="963459"/>
            <a:ext cx="228894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00B050"/>
                </a:solidFill>
              </a:rPr>
              <a:t>Volume Contribution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5804433-2035-4BA3-9072-F3B15B6421BC}"/>
              </a:ext>
            </a:extLst>
          </p:cNvPr>
          <p:cNvSpPr txBox="1"/>
          <p:nvPr/>
        </p:nvSpPr>
        <p:spPr>
          <a:xfrm>
            <a:off x="9003938" y="1929283"/>
            <a:ext cx="150784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00B050"/>
                </a:solidFill>
              </a:rPr>
              <a:t>Volume Target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88AD15-82C2-41FC-94CB-CB9484081700}"/>
              </a:ext>
            </a:extLst>
          </p:cNvPr>
          <p:cNvSpPr txBox="1"/>
          <p:nvPr/>
        </p:nvSpPr>
        <p:spPr>
          <a:xfrm>
            <a:off x="9003938" y="1426493"/>
            <a:ext cx="170130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00B050"/>
                </a:solidFill>
              </a:rPr>
              <a:t>SPLY (Cases)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2D2650-543E-4A70-84D1-A861D49CA03A}"/>
              </a:ext>
            </a:extLst>
          </p:cNvPr>
          <p:cNvSpPr txBox="1"/>
          <p:nvPr/>
        </p:nvSpPr>
        <p:spPr>
          <a:xfrm>
            <a:off x="9016429" y="2448538"/>
            <a:ext cx="12054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00B050"/>
                </a:solidFill>
              </a:rPr>
              <a:t>Sales Value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7A23F42-0E87-40FA-BA92-DB2F56C12A95}"/>
              </a:ext>
            </a:extLst>
          </p:cNvPr>
          <p:cNvSpPr txBox="1"/>
          <p:nvPr/>
        </p:nvSpPr>
        <p:spPr>
          <a:xfrm>
            <a:off x="9016429" y="2924826"/>
            <a:ext cx="1841026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rgbClr val="00B050"/>
                </a:solidFill>
              </a:rPr>
              <a:t>Top Selling Focus Brand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F58DFCC5-03FD-4D11-BF6F-45B4EA879641}"/>
              </a:ext>
            </a:extLst>
          </p:cNvPr>
          <p:cNvSpPr/>
          <p:nvPr/>
        </p:nvSpPr>
        <p:spPr>
          <a:xfrm>
            <a:off x="9003938" y="982095"/>
            <a:ext cx="3046109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A6129893-6CE4-4DF5-B040-55D532DE3B44}"/>
              </a:ext>
            </a:extLst>
          </p:cNvPr>
          <p:cNvSpPr/>
          <p:nvPr/>
        </p:nvSpPr>
        <p:spPr>
          <a:xfrm>
            <a:off x="9008017" y="1473345"/>
            <a:ext cx="3046109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0B8FF26-6E50-4BA6-A663-713BEE3DC4F6}"/>
              </a:ext>
            </a:extLst>
          </p:cNvPr>
          <p:cNvSpPr/>
          <p:nvPr/>
        </p:nvSpPr>
        <p:spPr>
          <a:xfrm>
            <a:off x="9010821" y="1938091"/>
            <a:ext cx="3046109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5012B69-05A7-488B-BBAA-33DF0911768E}"/>
              </a:ext>
            </a:extLst>
          </p:cNvPr>
          <p:cNvSpPr/>
          <p:nvPr/>
        </p:nvSpPr>
        <p:spPr>
          <a:xfrm>
            <a:off x="9028920" y="2456496"/>
            <a:ext cx="3046109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95F9EC17-0106-44B9-A291-B52342C1632C}"/>
              </a:ext>
            </a:extLst>
          </p:cNvPr>
          <p:cNvSpPr/>
          <p:nvPr/>
        </p:nvSpPr>
        <p:spPr>
          <a:xfrm>
            <a:off x="9031724" y="2934494"/>
            <a:ext cx="3046109" cy="631410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89" name="Object 88">
            <a:extLst>
              <a:ext uri="{FF2B5EF4-FFF2-40B4-BE49-F238E27FC236}">
                <a16:creationId xmlns:a16="http://schemas.microsoft.com/office/drawing/2014/main" id="{C5C12F13-AD1A-44BA-ADCE-EADEF0EB5F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227833"/>
              </p:ext>
            </p:extLst>
          </p:nvPr>
        </p:nvGraphicFramePr>
        <p:xfrm>
          <a:off x="10204450" y="2438400"/>
          <a:ext cx="1914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1" name="Binary Worksheet" r:id="rId51" imgW="1914618" imgH="276117" progId="Excel.SheetBinaryMacroEnabled.12">
                  <p:link updateAutomatic="1"/>
                </p:oleObj>
              </mc:Choice>
              <mc:Fallback>
                <p:oleObj name="Binary Worksheet" r:id="rId51" imgW="1914618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0204450" y="2438400"/>
                        <a:ext cx="1914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B4CAB33B-8191-44D3-B730-8DBD40E69C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578774"/>
              </p:ext>
            </p:extLst>
          </p:nvPr>
        </p:nvGraphicFramePr>
        <p:xfrm>
          <a:off x="9050660" y="3209925"/>
          <a:ext cx="21621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2" name="Binary Worksheet" r:id="rId53" imgW="2162209" imgH="276117" progId="Excel.SheetBinaryMacroEnabled.12">
                  <p:link updateAutomatic="1"/>
                </p:oleObj>
              </mc:Choice>
              <mc:Fallback>
                <p:oleObj name="Binary Worksheet" r:id="rId53" imgW="21622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9050660" y="3209925"/>
                        <a:ext cx="216217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TextBox 114">
            <a:extLst>
              <a:ext uri="{FF2B5EF4-FFF2-40B4-BE49-F238E27FC236}">
                <a16:creationId xmlns:a16="http://schemas.microsoft.com/office/drawing/2014/main" id="{0F45A5D2-EDC0-4DF7-873F-3F406D063FC8}"/>
              </a:ext>
            </a:extLst>
          </p:cNvPr>
          <p:cNvSpPr txBox="1"/>
          <p:nvPr/>
        </p:nvSpPr>
        <p:spPr>
          <a:xfrm>
            <a:off x="8997689" y="3912617"/>
            <a:ext cx="228894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1"/>
                </a:solidFill>
              </a:rPr>
              <a:t>Volume Contribution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D28A2B2-9728-49BF-A01A-6B9AB3C9E1D8}"/>
              </a:ext>
            </a:extLst>
          </p:cNvPr>
          <p:cNvSpPr txBox="1"/>
          <p:nvPr/>
        </p:nvSpPr>
        <p:spPr>
          <a:xfrm>
            <a:off x="8997689" y="4865189"/>
            <a:ext cx="150784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1"/>
                </a:solidFill>
              </a:rPr>
              <a:t>Volume Target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B258CEF-1B86-4F55-95E1-EA7B92AE649F}"/>
              </a:ext>
            </a:extLst>
          </p:cNvPr>
          <p:cNvSpPr txBox="1"/>
          <p:nvPr/>
        </p:nvSpPr>
        <p:spPr>
          <a:xfrm>
            <a:off x="8997689" y="4388903"/>
            <a:ext cx="150784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1"/>
                </a:solidFill>
              </a:rPr>
              <a:t>SPLY (Cases)</a:t>
            </a:r>
            <a:endParaRPr lang="en-NG" sz="1150" b="1" dirty="0">
              <a:solidFill>
                <a:schemeClr val="accent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045A282-1262-4926-81C6-2FC882146566}"/>
              </a:ext>
            </a:extLst>
          </p:cNvPr>
          <p:cNvSpPr txBox="1"/>
          <p:nvPr/>
        </p:nvSpPr>
        <p:spPr>
          <a:xfrm>
            <a:off x="8985198" y="5370541"/>
            <a:ext cx="12054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1"/>
                </a:solidFill>
              </a:rPr>
              <a:t>Sales Value</a:t>
            </a:r>
            <a:endParaRPr lang="en-NG" sz="1150" b="1" dirty="0">
              <a:solidFill>
                <a:schemeClr val="accent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976468D-0857-40F6-895D-94EE1FCCF427}"/>
              </a:ext>
            </a:extLst>
          </p:cNvPr>
          <p:cNvSpPr txBox="1"/>
          <p:nvPr/>
        </p:nvSpPr>
        <p:spPr>
          <a:xfrm>
            <a:off x="8985198" y="5846829"/>
            <a:ext cx="1713807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1"/>
                </a:solidFill>
              </a:rPr>
              <a:t>Top Selling Focus Brand</a:t>
            </a:r>
            <a:endParaRPr lang="en-NG" sz="1150" b="1" dirty="0">
              <a:solidFill>
                <a:schemeClr val="accent1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408624D-6891-4523-A3BA-F195370819A6}"/>
              </a:ext>
            </a:extLst>
          </p:cNvPr>
          <p:cNvSpPr/>
          <p:nvPr/>
        </p:nvSpPr>
        <p:spPr>
          <a:xfrm>
            <a:off x="8997689" y="3944505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0249A72-509B-4D48-980E-CDCB525C9BC1}"/>
              </a:ext>
            </a:extLst>
          </p:cNvPr>
          <p:cNvSpPr/>
          <p:nvPr/>
        </p:nvSpPr>
        <p:spPr>
          <a:xfrm>
            <a:off x="9001768" y="4422503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0DD4DA22-1661-436F-BCCC-DED7A7D10FC6}"/>
              </a:ext>
            </a:extLst>
          </p:cNvPr>
          <p:cNvSpPr/>
          <p:nvPr/>
        </p:nvSpPr>
        <p:spPr>
          <a:xfrm>
            <a:off x="9004572" y="4900501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0B795A15-1E70-4528-A5F0-0BCE7D70B4B4}"/>
              </a:ext>
            </a:extLst>
          </p:cNvPr>
          <p:cNvSpPr/>
          <p:nvPr/>
        </p:nvSpPr>
        <p:spPr>
          <a:xfrm>
            <a:off x="8997689" y="5378499"/>
            <a:ext cx="3046109" cy="2671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FB66E6D9-AEC1-4D39-9928-228EA71C271A}"/>
              </a:ext>
            </a:extLst>
          </p:cNvPr>
          <p:cNvSpPr/>
          <p:nvPr/>
        </p:nvSpPr>
        <p:spPr>
          <a:xfrm>
            <a:off x="9000493" y="5856496"/>
            <a:ext cx="3046109" cy="65681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814AD4F-1AB5-4C3A-B401-DDA71F5ABD62}"/>
              </a:ext>
            </a:extLst>
          </p:cNvPr>
          <p:cNvSpPr txBox="1"/>
          <p:nvPr/>
        </p:nvSpPr>
        <p:spPr>
          <a:xfrm>
            <a:off x="2988076" y="3908430"/>
            <a:ext cx="228894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6"/>
                </a:solidFill>
              </a:rPr>
              <a:t>Volume Contribution</a:t>
            </a:r>
            <a:endParaRPr lang="en-NG" sz="1150" b="1" dirty="0">
              <a:solidFill>
                <a:srgbClr val="00B05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E5E0E0D-E432-498D-9FA1-075A7A257416}"/>
              </a:ext>
            </a:extLst>
          </p:cNvPr>
          <p:cNvSpPr txBox="1"/>
          <p:nvPr/>
        </p:nvSpPr>
        <p:spPr>
          <a:xfrm>
            <a:off x="2988076" y="4861002"/>
            <a:ext cx="150784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6"/>
                </a:solidFill>
              </a:rPr>
              <a:t>Volume Target</a:t>
            </a:r>
            <a:endParaRPr lang="en-NG" sz="1150" b="1" dirty="0">
              <a:solidFill>
                <a:schemeClr val="accent6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93DED43-5D65-4BA3-83AB-74BC209B6BCA}"/>
              </a:ext>
            </a:extLst>
          </p:cNvPr>
          <p:cNvSpPr txBox="1"/>
          <p:nvPr/>
        </p:nvSpPr>
        <p:spPr>
          <a:xfrm>
            <a:off x="2988076" y="4384716"/>
            <a:ext cx="1569085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6"/>
                </a:solidFill>
              </a:rPr>
              <a:t>SPLY(Cases)</a:t>
            </a:r>
            <a:endParaRPr lang="en-NG" sz="1150" b="1" dirty="0">
              <a:solidFill>
                <a:schemeClr val="accent6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B48E170-C203-4A2D-80E9-A72319A423C8}"/>
              </a:ext>
            </a:extLst>
          </p:cNvPr>
          <p:cNvSpPr txBox="1"/>
          <p:nvPr/>
        </p:nvSpPr>
        <p:spPr>
          <a:xfrm>
            <a:off x="2964838" y="5366354"/>
            <a:ext cx="120545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6"/>
                </a:solidFill>
              </a:rPr>
              <a:t>Sales Value</a:t>
            </a:r>
            <a:endParaRPr lang="en-NG" sz="1150" b="1" dirty="0">
              <a:solidFill>
                <a:schemeClr val="accent6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3BC1FD4-499F-4CDB-9C2C-2E41175CFDF5}"/>
              </a:ext>
            </a:extLst>
          </p:cNvPr>
          <p:cNvSpPr txBox="1"/>
          <p:nvPr/>
        </p:nvSpPr>
        <p:spPr>
          <a:xfrm>
            <a:off x="2964838" y="5856453"/>
            <a:ext cx="1649174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>
                <a:solidFill>
                  <a:schemeClr val="accent6"/>
                </a:solidFill>
              </a:rPr>
              <a:t>Top Selling Focus Brand</a:t>
            </a:r>
            <a:endParaRPr lang="en-NG" sz="1150" b="1" dirty="0">
              <a:solidFill>
                <a:schemeClr val="accent6"/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5A8D4683-C1FD-4239-A233-5E26B87B6CD0}"/>
              </a:ext>
            </a:extLst>
          </p:cNvPr>
          <p:cNvSpPr/>
          <p:nvPr/>
        </p:nvSpPr>
        <p:spPr>
          <a:xfrm>
            <a:off x="2988075" y="3940318"/>
            <a:ext cx="3096000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E5000355-7DE2-4941-BED9-ABAC70651AFD}"/>
              </a:ext>
            </a:extLst>
          </p:cNvPr>
          <p:cNvSpPr/>
          <p:nvPr/>
        </p:nvSpPr>
        <p:spPr>
          <a:xfrm>
            <a:off x="2992154" y="4418316"/>
            <a:ext cx="3096000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0EB16AC7-74FC-4D73-90E3-77F7B7E7402D}"/>
              </a:ext>
            </a:extLst>
          </p:cNvPr>
          <p:cNvSpPr/>
          <p:nvPr/>
        </p:nvSpPr>
        <p:spPr>
          <a:xfrm>
            <a:off x="2994958" y="4896314"/>
            <a:ext cx="3096000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EDCF5BA-C634-4A08-9151-C3F52E1F4649}"/>
              </a:ext>
            </a:extLst>
          </p:cNvPr>
          <p:cNvSpPr/>
          <p:nvPr/>
        </p:nvSpPr>
        <p:spPr>
          <a:xfrm>
            <a:off x="2977328" y="5374312"/>
            <a:ext cx="3096000" cy="26719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C8BEE0B9-3AAE-4F32-A556-FFD0BD4EA87C}"/>
              </a:ext>
            </a:extLst>
          </p:cNvPr>
          <p:cNvSpPr/>
          <p:nvPr/>
        </p:nvSpPr>
        <p:spPr>
          <a:xfrm>
            <a:off x="2980132" y="5852310"/>
            <a:ext cx="3096000" cy="611610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41" name="Object 140">
            <a:extLst>
              <a:ext uri="{FF2B5EF4-FFF2-40B4-BE49-F238E27FC236}">
                <a16:creationId xmlns:a16="http://schemas.microsoft.com/office/drawing/2014/main" id="{34EA3B89-EC95-46A5-8438-F5A2A7450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148512"/>
              </p:ext>
            </p:extLst>
          </p:nvPr>
        </p:nvGraphicFramePr>
        <p:xfrm>
          <a:off x="2998156" y="6143544"/>
          <a:ext cx="216217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3" name="Binary Worksheet" r:id="rId54" imgW="2162209" imgH="276117" progId="Excel.SheetBinaryMacroEnabled.12">
                  <p:link updateAutomatic="1"/>
                </p:oleObj>
              </mc:Choice>
              <mc:Fallback>
                <p:oleObj name="Binary Worksheet" r:id="rId54" imgW="2162209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998156" y="6143544"/>
                        <a:ext cx="216217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" name="Object 141">
            <a:extLst>
              <a:ext uri="{FF2B5EF4-FFF2-40B4-BE49-F238E27FC236}">
                <a16:creationId xmlns:a16="http://schemas.microsoft.com/office/drawing/2014/main" id="{21C14858-CA84-44F8-AE4B-3E8D4527B1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658194"/>
              </p:ext>
            </p:extLst>
          </p:nvPr>
        </p:nvGraphicFramePr>
        <p:xfrm>
          <a:off x="4175125" y="5381625"/>
          <a:ext cx="1914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4" name="Binary Worksheet" r:id="rId55" imgW="1914618" imgH="276117" progId="Excel.SheetBinaryMacroEnabled.12">
                  <p:link updateAutomatic="1"/>
                </p:oleObj>
              </mc:Choice>
              <mc:Fallback>
                <p:oleObj name="Binary Worksheet" r:id="rId55" imgW="1914618" imgH="276117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4175125" y="5381625"/>
                        <a:ext cx="1914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090FDE89-D82C-409E-A442-577EEEA531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576686"/>
              </p:ext>
            </p:extLst>
          </p:nvPr>
        </p:nvGraphicFramePr>
        <p:xfrm>
          <a:off x="6919981" y="4211698"/>
          <a:ext cx="14287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5" name="Binary Worksheet" r:id="rId57" imgW="1428700" imgH="1295594" progId="Excel.SheetBinaryMacroEnabled.12">
                  <p:link updateAutomatic="1"/>
                </p:oleObj>
              </mc:Choice>
              <mc:Fallback>
                <p:oleObj name="Binary Worksheet" r:id="rId57" imgW="1428700" imgH="1295594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6919981" y="4211698"/>
                        <a:ext cx="142875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56F15677-BD25-44D5-9227-E619561E74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865195"/>
              </p:ext>
            </p:extLst>
          </p:nvPr>
        </p:nvGraphicFramePr>
        <p:xfrm>
          <a:off x="956690" y="4278420"/>
          <a:ext cx="14287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6" name="Binary Worksheet" r:id="rId59" imgW="1428700" imgH="1295594" progId="Excel.SheetBinaryMacroEnabled.12">
                  <p:link updateAutomatic="1"/>
                </p:oleObj>
              </mc:Choice>
              <mc:Fallback>
                <p:oleObj name="Binary Worksheet" r:id="rId59" imgW="1428700" imgH="1295594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956690" y="4278420"/>
                        <a:ext cx="142875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4E2A96C9-63BC-450F-9131-47DA59CCCE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171012"/>
              </p:ext>
            </p:extLst>
          </p:nvPr>
        </p:nvGraphicFramePr>
        <p:xfrm>
          <a:off x="6852937" y="1281583"/>
          <a:ext cx="14287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7" name="Binary Worksheet" r:id="rId61" imgW="1428700" imgH="1295594" progId="Excel.SheetBinaryMacroEnabled.12">
                  <p:link updateAutomatic="1"/>
                </p:oleObj>
              </mc:Choice>
              <mc:Fallback>
                <p:oleObj name="Binary Worksheet" r:id="rId61" imgW="1428700" imgH="1295594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6852937" y="1281583"/>
                        <a:ext cx="142875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BA0FA22E-4385-46AB-91DD-53EE8CC0B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828852"/>
              </p:ext>
            </p:extLst>
          </p:nvPr>
        </p:nvGraphicFramePr>
        <p:xfrm>
          <a:off x="1064485" y="1202495"/>
          <a:ext cx="142875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8" name="Binary Worksheet" r:id="rId63" imgW="1428700" imgH="1295594" progId="Excel.SheetBinaryMacroEnabled.12">
                  <p:link updateAutomatic="1"/>
                </p:oleObj>
              </mc:Choice>
              <mc:Fallback>
                <p:oleObj name="Binary Worksheet" r:id="rId63" imgW="1428700" imgH="1295594" progId="Excel.SheetBinary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1064485" y="1202495"/>
                        <a:ext cx="142875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2691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31023</TotalTime>
  <Words>320</Words>
  <Application>Microsoft Office PowerPoint</Application>
  <PresentationFormat>Widescreen</PresentationFormat>
  <Paragraphs>95</Paragraphs>
  <Slides>21</Slides>
  <Notes>17</Notes>
  <HiddenSlides>0</HiddenSlides>
  <MMClips>0</MMClips>
  <ScaleCrop>false</ScaleCrop>
  <HeadingPairs>
    <vt:vector size="10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Links</vt:lpstr>
      </vt:variant>
      <vt:variant>
        <vt:i4>59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91" baseType="lpstr">
      <vt:lpstr>Calibri</vt:lpstr>
      <vt:lpstr>Calibri Light</vt:lpstr>
      <vt:lpstr>Garamond</vt:lpstr>
      <vt:lpstr>Wingdings</vt:lpstr>
      <vt:lpstr>Cambria</vt:lpstr>
      <vt:lpstr>Trebuchet MS</vt:lpstr>
      <vt:lpstr>Arial</vt:lpstr>
      <vt:lpstr>Custom Design</vt:lpstr>
      <vt:lpstr>1_Custom Design</vt:lpstr>
      <vt:lpstr>1_Office Theme</vt:lpstr>
      <vt:lpstr>C:\Users\Aderoju\Desktop\Distel\Report\Primary Sales Report.xlsb!Trend Analysis!R1C1:R30C7</vt:lpstr>
      <vt:lpstr>C:\Users\Aderoju\Desktop\Distel\Report\Primary Sales Report.xlsb!Trend Analysis!R1C9:R30C15</vt:lpstr>
      <vt:lpstr>C:\Users\Aderoju\Desktop\Distel\Report\Primary Sales Report.xlsb!Charts!R2C39</vt:lpstr>
      <vt:lpstr>C:\Users\Aderoju\Desktop\Distel\Report\Primary Sales Report.xlsb!Charts!R3C36</vt:lpstr>
      <vt:lpstr>C:\Users\Aderoju\Desktop\Distel\Report\Primary Sales Report.xlsb!Brand Sales!R1C1:R22C7</vt:lpstr>
      <vt:lpstr>C:\Users\Aderoju\Desktop\Distel\Report\Primary Sales Report.xlsb!Team Performance - MTD!R1C8:R6C13</vt:lpstr>
      <vt:lpstr>C:\Users\Aderoju\Desktop\Distel\Report\Primary Sales Report.xlsb!Team Performance - MTD!R1C1:R6C6</vt:lpstr>
      <vt:lpstr>C:\Users\Aderoju\Desktop\Distel\Report\Primary Sales Report.xlsb!Team Performance - MTD!R7C8:R31C13</vt:lpstr>
      <vt:lpstr>C:\Users\Aderoju\Desktop\Distel\Report\Primary Sales Report.xlsb!Team Performance - MTD!R7C1:R31C6</vt:lpstr>
      <vt:lpstr>C:\Users\Aderoju\Desktop\Distel\Report\Primary Sales Report.xlsb!Trend Analysis!R36C9:R56C15</vt:lpstr>
      <vt:lpstr>C:\Users\Aderoju\Desktop\Distel\Report\Primary Sales Report.xlsb!Trend Analysis!R36C1:R56C7</vt:lpstr>
      <vt:lpstr>C:\Users\Aderoju\Desktop\Distel\Report\Primary Sales Report.xlsb!Charts!R42C24</vt:lpstr>
      <vt:lpstr>C:\Users\Aderoju\Desktop\Distel\Report\Primary Sales Report.xlsb!Charts!R42C25</vt:lpstr>
      <vt:lpstr>C:\Users\Aderoju\Desktop\Distel\Report\Primary Sales Report.xlsb!Charts!R43C24</vt:lpstr>
      <vt:lpstr>C:\Users\Aderoju\Desktop\Distel\Report\Primary Sales Report.xlsb!Charts!R43C25</vt:lpstr>
      <vt:lpstr>C:\Users\Aderoju\Desktop\Distel\Report\Primary Sales Report.xlsb!Charts!R44C24</vt:lpstr>
      <vt:lpstr>C:\Users\Aderoju\Desktop\Distel\Report\Primary Sales Report.xlsb!Charts!R44C25</vt:lpstr>
      <vt:lpstr>C:\Users\Aderoju\Desktop\Distel\Report\Primary Sales Report.xlsb!Charts!R45C24</vt:lpstr>
      <vt:lpstr>C:\Users\Aderoju\Desktop\Distel\Report\Primary Sales Report.xlsb!Charts!R45C25</vt:lpstr>
      <vt:lpstr>C:\Users\Aderoju\Desktop\Distel\Report\Primary Sales Report.xlsb!Charts!R42C26</vt:lpstr>
      <vt:lpstr>C:\Users\Aderoju\Desktop\Distel\Report\Primary Sales Report.xlsb!Charts!R43C26</vt:lpstr>
      <vt:lpstr>C:\Users\Aderoju\Desktop\Distel\Report\Primary Sales Report.xlsb!Charts!R44C26</vt:lpstr>
      <vt:lpstr>C:\Users\Aderoju\Desktop\Distel\Report\Primary Sales Report.xlsb!Charts!R45C26</vt:lpstr>
      <vt:lpstr>C:\Users\Aderoju\Desktop\Distel\Report\Primary Sales Report.xlsb!Charts!R43C23</vt:lpstr>
      <vt:lpstr>C:\Users\Aderoju\Desktop\Distel\Report\Primary Sales Report.xlsb!Charts!R44C23</vt:lpstr>
      <vt:lpstr>C:\Users\Aderoju\Desktop\Distel\Report\Primary Sales Report.xlsb!Charts!R45C23</vt:lpstr>
      <vt:lpstr>C:\Users\Aderoju\Desktop\Distel\Report\Primary Sales Report.xlsb!Charts!R42C27</vt:lpstr>
      <vt:lpstr>C:\Users\Aderoju\Desktop\Distel\Report\Primary Sales Report.xlsb!Charts!R43C27</vt:lpstr>
      <vt:lpstr>C:\Users\Aderoju\Desktop\Distel\Report\Primary Sales Report.xlsb!Charts!R44C27</vt:lpstr>
      <vt:lpstr>C:\Users\Aderoju\Desktop\Distel\Report\Primary Sales Report.xlsb!Charts!R45C27</vt:lpstr>
      <vt:lpstr>C:\Users\Aderoju\Desktop\Distel\Report\Primary Sales Report.xlsb!Charts!R58C33</vt:lpstr>
      <vt:lpstr>C:\Users\Aderoju\Desktop\Distel\Report\Primary Sales Report.xlsb!Charts!R42C28</vt:lpstr>
      <vt:lpstr>C:\Users\Aderoju\Desktop\Distel\Report\Primary Sales Report.xlsb!Charts!R45C28</vt:lpstr>
      <vt:lpstr>C:\Users\Aderoju\Desktop\Distel\Report\Primary Sales Report.xlsb!Charts!R61C33</vt:lpstr>
      <vt:lpstr>C:\Users\Aderoju\Desktop\Distel\Report\Primary Sales Report.xlsb!Charts!R44C28</vt:lpstr>
      <vt:lpstr>C:\Users\Aderoju\Desktop\Distel\Report\Primary Sales Report.xlsb!Charts!R60C33</vt:lpstr>
      <vt:lpstr>C:\Users\Aderoju\Desktop\Distel\Report\Primary Sales Report.xlsb!Charts!R59C33</vt:lpstr>
      <vt:lpstr>C:\Users\Aderoju\Desktop\Distel\Report\Primary Sales Report.xlsb!Charts!R43C28</vt:lpstr>
      <vt:lpstr>C:\Users\Aderoju\Desktop\Distel\Report\Primary Sales Report.xlsb!Charts![Primary Sales Report.xlsb]Charts Chart 7</vt:lpstr>
      <vt:lpstr>C:\Users\Aderoju\Desktop\Distel\Report\Primary Sales Report.xlsb!Charts![Primary Sales Report.xlsb]Charts Chart 18</vt:lpstr>
      <vt:lpstr>C:\Users\Aderoju\Desktop\Distel\Report\Primary Sales Report.xlsb!Charts![Primary Sales Report.xlsb]Charts Chart 20</vt:lpstr>
      <vt:lpstr>C:\Users\Aderoju\Desktop\Distel\Report\Primary Sales Report.xlsb!Charts![Primary Sales Report.xlsb]Charts Chart 19</vt:lpstr>
      <vt:lpstr>C:\Users\Aderoju\Desktop\Distel\Report\Primary Sales Report.xlsb!Team Performance - QTD!R3C1:R28C15</vt:lpstr>
      <vt:lpstr>C:\Users\Aderoju\Desktop\Distel\Report\Primary Sales Report.xlsb!Team Performance - QTD!R32C1:R57C15</vt:lpstr>
      <vt:lpstr>C:\Users\Aderoju\Desktop\Distel\Report\Primary Sales Report.xlsb!Team Performance - QTD!R64C1:R82C15</vt:lpstr>
      <vt:lpstr>C:\Users\Aderoju\Desktop\Distel\Report\Primary Sales Report.xlsb!Team Performance - Q1!R4C1:R28C7</vt:lpstr>
      <vt:lpstr>C:\Users\Aderoju\Desktop\Distel\Report\Primary Sales Report.xlsb!Team Performance - Q1!R32C1:R56C7</vt:lpstr>
      <vt:lpstr>C:\Users\Aderoju\Desktop\Distel\Report\Primary Sales Report.xlsb!Team Performance - Q2!R4C1:R28C7</vt:lpstr>
      <vt:lpstr>C:\Users\Aderoju\Desktop\Distel\Report\Primary Sales Report.xlsb!Team Performance - Q2!R32C1:R56C7</vt:lpstr>
      <vt:lpstr>C:\Users\Aderoju\Desktop\Distel\Report\Primary Sales Report.xlsb!Team Performance - H1!R4C1:R28C13</vt:lpstr>
      <vt:lpstr>C:\Users\Aderoju\Desktop\Distel\Report\Primary Sales Report.xlsb!Team Performance - H1!R32C1:R56C13</vt:lpstr>
      <vt:lpstr>C:\Users\Aderoju\Desktop\Distel\Report\Primary Sales Report.xlsb!Team Performance - Q3!R4C1:R28C7</vt:lpstr>
      <vt:lpstr>C:\Users\Aderoju\Desktop\Distel\Report\Primary Sales Report.xlsb!Team Performance - Q3!R32C1:R56C7</vt:lpstr>
      <vt:lpstr>C:\Users\Aderoju\Desktop\Distel\Report\Primary Sales Report.xlsb!Team Performance - Q4!R4C1:R28C7</vt:lpstr>
      <vt:lpstr>C:\Users\Aderoju\Desktop\Distel\Report\Primary Sales Report.xlsb!Team Performance - Q4!R32C1:R56C7</vt:lpstr>
      <vt:lpstr>C:\Users\Aderoju\Desktop\Distel\Report\Primary Sales Report.xlsb!Team Performance - H2!R4C1:R28C13</vt:lpstr>
      <vt:lpstr>C:\Users\Aderoju\Desktop\Distel\Report\Primary Sales Report.xlsb!Team Performance - H2!R33C1:R57C13</vt:lpstr>
      <vt:lpstr>C:\Users\Aderoju\Desktop\Distel\Report\Primary Sales Report.xlsb!Team Performance - YTD!R4C1:R28C19</vt:lpstr>
      <vt:lpstr>C:\Users\Aderoju\Desktop\Distel\Report\Primary Sales Report.xlsb!Team Performance - YTD!R32C1:R56C19</vt:lpstr>
      <vt:lpstr>Binary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Ade Adeyemi</dc:creator>
  <cp:lastModifiedBy>Aderoju Adeyemi</cp:lastModifiedBy>
  <cp:revision>2200</cp:revision>
  <cp:lastPrinted>2019-10-15T11:06:34Z</cp:lastPrinted>
  <dcterms:created xsi:type="dcterms:W3CDTF">2017-06-12T09:43:45Z</dcterms:created>
  <dcterms:modified xsi:type="dcterms:W3CDTF">2024-07-20T12:07:41Z</dcterms:modified>
</cp:coreProperties>
</file>